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28"/>
  </p:notesMasterIdLst>
  <p:handoutMasterIdLst>
    <p:handoutMasterId r:id="rId29"/>
  </p:handoutMasterIdLst>
  <p:sldIdLst>
    <p:sldId id="508" r:id="rId2"/>
    <p:sldId id="530" r:id="rId3"/>
    <p:sldId id="507" r:id="rId4"/>
    <p:sldId id="522" r:id="rId5"/>
    <p:sldId id="509" r:id="rId6"/>
    <p:sldId id="510" r:id="rId7"/>
    <p:sldId id="520" r:id="rId8"/>
    <p:sldId id="528" r:id="rId9"/>
    <p:sldId id="512" r:id="rId10"/>
    <p:sldId id="523" r:id="rId11"/>
    <p:sldId id="529" r:id="rId12"/>
    <p:sldId id="513" r:id="rId13"/>
    <p:sldId id="514" r:id="rId14"/>
    <p:sldId id="525" r:id="rId15"/>
    <p:sldId id="531" r:id="rId16"/>
    <p:sldId id="503" r:id="rId17"/>
    <p:sldId id="506" r:id="rId18"/>
    <p:sldId id="515" r:id="rId19"/>
    <p:sldId id="526" r:id="rId20"/>
    <p:sldId id="516" r:id="rId21"/>
    <p:sldId id="527" r:id="rId22"/>
    <p:sldId id="517" r:id="rId23"/>
    <p:sldId id="518" r:id="rId24"/>
    <p:sldId id="519" r:id="rId25"/>
    <p:sldId id="532" r:id="rId26"/>
    <p:sldId id="521" r:id="rId2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96DF6C"/>
    <a:srgbClr val="DCC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4" autoAdjust="0"/>
    <p:restoredTop sz="81850" autoAdjust="0"/>
  </p:normalViewPr>
  <p:slideViewPr>
    <p:cSldViewPr snapToGrid="0">
      <p:cViewPr varScale="1">
        <p:scale>
          <a:sx n="112" d="100"/>
          <a:sy n="112" d="100"/>
        </p:scale>
        <p:origin x="2022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Strata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0-4C62-B43E-CE3155C04E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0-4C62-B43E-CE3155C04E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E0-4C62-B43E-CE3155C04E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E0-4C62-B43E-CE3155C04E0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E0-4C62-B43E-CE3155C04E0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DE0-4C62-B43E-CE3155C04E02}"/>
              </c:ext>
            </c:extLst>
          </c:dPt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5.57</c:v>
                </c:pt>
                <c:pt idx="1">
                  <c:v>41.82</c:v>
                </c:pt>
                <c:pt idx="2">
                  <c:v>39.53</c:v>
                </c:pt>
                <c:pt idx="3">
                  <c:v>7.02</c:v>
                </c:pt>
                <c:pt idx="4">
                  <c:v>4.43</c:v>
                </c:pt>
                <c:pt idx="5">
                  <c:v>1.63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77-459B-8345-CBA84D3D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2038</c:v>
                </c:pt>
                <c:pt idx="1">
                  <c:v>2038</c:v>
                </c:pt>
                <c:pt idx="2">
                  <c:v>2038</c:v>
                </c:pt>
                <c:pt idx="3">
                  <c:v>2038</c:v>
                </c:pt>
                <c:pt idx="4">
                  <c:v>2038</c:v>
                </c:pt>
                <c:pt idx="5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5-4084-84BE-EEAAF24E178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4925</c:v>
                </c:pt>
                <c:pt idx="1">
                  <c:v>50227</c:v>
                </c:pt>
                <c:pt idx="2">
                  <c:v>47366</c:v>
                </c:pt>
                <c:pt idx="3">
                  <c:v>6734</c:v>
                </c:pt>
                <c:pt idx="4">
                  <c:v>3498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5-4084-84BE-EEAAF24E1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1782680"/>
        <c:axId val="401783992"/>
      </c:barChart>
      <c:catAx>
        <c:axId val="40178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783992"/>
        <c:crosses val="autoZero"/>
        <c:auto val="1"/>
        <c:lblAlgn val="ctr"/>
        <c:lblOffset val="100"/>
        <c:noMultiLvlLbl val="0"/>
      </c:catAx>
      <c:valAx>
        <c:axId val="401783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178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Tabelle1!$A$2:$B$17</cx:f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16">
          <cx:pt idx="0"> </cx:pt>
          <cx:pt idx="1"> </cx:pt>
          <cx:pt idx="2"> </cx:pt>
          <cx:pt idx="3"> </cx:pt>
          <cx:pt idx="5"> </cx:pt>
          <cx:pt idx="6"> </cx:pt>
        </cx:lvl>
        <cx:lvl ptCount="0"/>
      </cx:strDim>
      <cx:numDim type="size">
        <cx:f>Tabelle1!$C$2:$C$17</cx:f>
        <cx:lvl ptCount="16" formatCode="Standard">
          <cx:pt idx="0">22</cx:pt>
          <cx:pt idx="1">12</cx:pt>
          <cx:pt idx="2">18</cx:pt>
          <cx:pt idx="3">87</cx:pt>
          <cx:pt idx="5">17</cx:pt>
          <cx:pt idx="6">9</cx:pt>
        </cx:lvl>
      </cx:numDim>
    </cx:data>
  </cx:chartData>
  <cx:chart>
    <cx:plotArea>
      <cx:plotAreaRegion>
        <cx:series layoutId="treemap" uniqueId="{4FF0DC0C-1297-4114-8696-71A3FF1324AF}">
          <cx:tx>
            <cx:txData>
              <cx:f>Tabelle1!$C$1</cx:f>
              <cx:v>Datenreihe1</cx:v>
            </cx:txData>
          </cx:tx>
          <cx:spPr>
            <a:solidFill>
              <a:srgbClr val="8BB6E5"/>
            </a:solidFill>
          </cx:spPr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D9B3E-53E8-445B-A50D-DFEC3FAEBE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B6B1EC7F-3B0C-48ED-9C89-11DB3A1D4272}">
      <dgm:prSet phldrT="[Text]"/>
      <dgm:spPr/>
      <dgm:t>
        <a:bodyPr/>
        <a:lstStyle/>
        <a:p>
          <a:r>
            <a:rPr lang="de-DE" dirty="0"/>
            <a:t>1</a:t>
          </a:r>
        </a:p>
      </dgm:t>
    </dgm:pt>
    <dgm:pt modelId="{3FD12A5B-8A0F-44BE-B064-1EBBC8419854}" type="parTrans" cxnId="{3E912D20-2F19-4CF5-85B0-64507C58C4BA}">
      <dgm:prSet/>
      <dgm:spPr/>
      <dgm:t>
        <a:bodyPr/>
        <a:lstStyle/>
        <a:p>
          <a:endParaRPr lang="de-DE"/>
        </a:p>
      </dgm:t>
    </dgm:pt>
    <dgm:pt modelId="{7434925A-B554-4350-B4B4-B0D193F82F4C}" type="sibTrans" cxnId="{3E912D20-2F19-4CF5-85B0-64507C58C4BA}">
      <dgm:prSet/>
      <dgm:spPr/>
      <dgm:t>
        <a:bodyPr/>
        <a:lstStyle/>
        <a:p>
          <a:endParaRPr lang="de-DE"/>
        </a:p>
      </dgm:t>
    </dgm:pt>
    <dgm:pt modelId="{1FFFEBE3-7630-466B-A0F1-E01A3F89579E}">
      <dgm:prSet phldrT="[Text]"/>
      <dgm:spPr/>
      <dgm:t>
        <a:bodyPr/>
        <a:lstStyle/>
        <a:p>
          <a:r>
            <a:rPr lang="de-DE" dirty="0"/>
            <a:t>2</a:t>
          </a:r>
        </a:p>
      </dgm:t>
    </dgm:pt>
    <dgm:pt modelId="{899C6849-BBE4-4A09-B0B9-C7DFC81E6B78}" type="parTrans" cxnId="{EEF2A47E-1949-421E-8A7D-06E4612ADCF3}">
      <dgm:prSet/>
      <dgm:spPr/>
      <dgm:t>
        <a:bodyPr/>
        <a:lstStyle/>
        <a:p>
          <a:endParaRPr lang="de-DE"/>
        </a:p>
      </dgm:t>
    </dgm:pt>
    <dgm:pt modelId="{19B32064-BB82-4B15-A5F3-90EFCC3C3FD7}" type="sibTrans" cxnId="{EEF2A47E-1949-421E-8A7D-06E4612ADCF3}">
      <dgm:prSet/>
      <dgm:spPr/>
      <dgm:t>
        <a:bodyPr/>
        <a:lstStyle/>
        <a:p>
          <a:endParaRPr lang="de-DE"/>
        </a:p>
      </dgm:t>
    </dgm:pt>
    <dgm:pt modelId="{CEBB8AF0-92D6-4F1E-8BE8-7DCB4B4052FF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D0A0DFCD-367D-4380-B392-5E1987AC399F}" type="parTrans" cxnId="{120376D3-28C3-4DF6-8118-B3748FFD295F}">
      <dgm:prSet/>
      <dgm:spPr/>
      <dgm:t>
        <a:bodyPr/>
        <a:lstStyle/>
        <a:p>
          <a:endParaRPr lang="de-DE"/>
        </a:p>
      </dgm:t>
    </dgm:pt>
    <dgm:pt modelId="{8F5FCE50-114E-4B60-9B09-9E75C43D1FDA}" type="sibTrans" cxnId="{120376D3-28C3-4DF6-8118-B3748FFD295F}">
      <dgm:prSet/>
      <dgm:spPr/>
      <dgm:t>
        <a:bodyPr/>
        <a:lstStyle/>
        <a:p>
          <a:endParaRPr lang="de-DE"/>
        </a:p>
      </dgm:t>
    </dgm:pt>
    <dgm:pt modelId="{4546E83F-E076-4C8D-A199-5A5037280135}">
      <dgm:prSet phldrT="[Text]"/>
      <dgm:spPr/>
      <dgm:t>
        <a:bodyPr/>
        <a:lstStyle/>
        <a:p>
          <a:r>
            <a:rPr lang="de-DE" dirty="0"/>
            <a:t>4</a:t>
          </a:r>
        </a:p>
      </dgm:t>
    </dgm:pt>
    <dgm:pt modelId="{4390F64E-2495-4D0A-8D80-B1E6DB32460D}" type="parTrans" cxnId="{D4802292-5BB8-4FD9-9F08-2491FC54142D}">
      <dgm:prSet/>
      <dgm:spPr/>
      <dgm:t>
        <a:bodyPr/>
        <a:lstStyle/>
        <a:p>
          <a:endParaRPr lang="de-DE"/>
        </a:p>
      </dgm:t>
    </dgm:pt>
    <dgm:pt modelId="{37606609-A00A-40B2-BAD5-E2077695167C}" type="sibTrans" cxnId="{D4802292-5BB8-4FD9-9F08-2491FC54142D}">
      <dgm:prSet/>
      <dgm:spPr/>
      <dgm:t>
        <a:bodyPr/>
        <a:lstStyle/>
        <a:p>
          <a:endParaRPr lang="de-DE"/>
        </a:p>
      </dgm:t>
    </dgm:pt>
    <dgm:pt modelId="{03F09AF8-A61F-4A90-97CE-57E6766FC426}">
      <dgm:prSet phldrT="[Text]"/>
      <dgm:spPr/>
      <dgm:t>
        <a:bodyPr/>
        <a:lstStyle/>
        <a:p>
          <a:pPr>
            <a:buNone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adapt</a:t>
          </a:r>
          <a:r>
            <a:rPr lang="de-DE" dirty="0"/>
            <a:t> </a:t>
          </a:r>
          <a:r>
            <a:rPr lang="de-DE" dirty="0" err="1"/>
            <a:t>process</a:t>
          </a:r>
          <a:endParaRPr lang="de-DE" dirty="0"/>
        </a:p>
      </dgm:t>
    </dgm:pt>
    <dgm:pt modelId="{88BAC160-BC1D-4B78-9C7C-8CC6B3226AC6}" type="parTrans" cxnId="{8376E08A-4A9B-4C32-B701-421F19A18C27}">
      <dgm:prSet/>
      <dgm:spPr/>
      <dgm:t>
        <a:bodyPr/>
        <a:lstStyle/>
        <a:p>
          <a:endParaRPr lang="de-DE"/>
        </a:p>
      </dgm:t>
    </dgm:pt>
    <dgm:pt modelId="{E0B8B12D-16EA-4588-8DDA-3C353E94F276}" type="sibTrans" cxnId="{8376E08A-4A9B-4C32-B701-421F19A18C27}">
      <dgm:prSet/>
      <dgm:spPr/>
      <dgm:t>
        <a:bodyPr/>
        <a:lstStyle/>
        <a:p>
          <a:endParaRPr lang="de-DE"/>
        </a:p>
      </dgm:t>
    </dgm:pt>
    <dgm:pt modelId="{52393856-8AAF-45D3-9BBC-E50044582B2B}">
      <dgm:prSet/>
      <dgm:spPr/>
      <dgm:t>
        <a:bodyPr/>
        <a:lstStyle/>
        <a:p>
          <a:pPr>
            <a:buNone/>
          </a:pPr>
          <a:r>
            <a:rPr lang="de-DE" dirty="0"/>
            <a:t>Take a </a:t>
          </a:r>
          <a:r>
            <a:rPr lang="de-DE" dirty="0" err="1"/>
            <a:t>look</a:t>
          </a:r>
          <a:r>
            <a:rPr lang="de-DE" dirty="0"/>
            <a:t> at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E7B75B35-73C3-4018-BB02-0384E15989F8}" type="parTrans" cxnId="{1DC1787B-4C74-4AF5-8BEB-3D1E59D6C556}">
      <dgm:prSet/>
      <dgm:spPr/>
      <dgm:t>
        <a:bodyPr/>
        <a:lstStyle/>
        <a:p>
          <a:endParaRPr lang="de-DE"/>
        </a:p>
      </dgm:t>
    </dgm:pt>
    <dgm:pt modelId="{BC42D037-701E-4803-A857-4906573BA51B}" type="sibTrans" cxnId="{1DC1787B-4C74-4AF5-8BEB-3D1E59D6C556}">
      <dgm:prSet/>
      <dgm:spPr/>
      <dgm:t>
        <a:bodyPr/>
        <a:lstStyle/>
        <a:p>
          <a:endParaRPr lang="de-DE"/>
        </a:p>
      </dgm:t>
    </dgm:pt>
    <dgm:pt modelId="{2CF8739D-1613-4C3F-9C50-13AF04B35FAA}">
      <dgm:prSet/>
      <dgm:spPr/>
      <dgm:t>
        <a:bodyPr/>
        <a:lstStyle/>
        <a:p>
          <a:pPr>
            <a:buNone/>
          </a:pPr>
          <a:r>
            <a:rPr lang="de-DE" dirty="0" err="1"/>
            <a:t>Investigate</a:t>
          </a:r>
          <a:r>
            <a:rPr lang="de-DE" dirty="0"/>
            <a:t> </a:t>
          </a:r>
          <a:r>
            <a:rPr lang="de-DE" dirty="0" err="1"/>
            <a:t>distance</a:t>
          </a:r>
          <a:r>
            <a:rPr lang="de-DE" dirty="0"/>
            <a:t> </a:t>
          </a:r>
          <a:r>
            <a:rPr lang="de-DE" dirty="0" err="1"/>
            <a:t>measures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distribution</a:t>
          </a:r>
          <a:endParaRPr lang="de-DE" dirty="0"/>
        </a:p>
      </dgm:t>
    </dgm:pt>
    <dgm:pt modelId="{FFBC201B-0678-4C02-B256-2C3102DA1ED9}" type="parTrans" cxnId="{2A962774-31A1-4E0C-83E5-68626791E1F8}">
      <dgm:prSet/>
      <dgm:spPr/>
      <dgm:t>
        <a:bodyPr/>
        <a:lstStyle/>
        <a:p>
          <a:endParaRPr lang="de-DE"/>
        </a:p>
      </dgm:t>
    </dgm:pt>
    <dgm:pt modelId="{A828CF52-9D7C-4A45-B43B-C323FDE0F687}" type="sibTrans" cxnId="{2A962774-31A1-4E0C-83E5-68626791E1F8}">
      <dgm:prSet/>
      <dgm:spPr/>
      <dgm:t>
        <a:bodyPr/>
        <a:lstStyle/>
        <a:p>
          <a:endParaRPr lang="de-DE"/>
        </a:p>
      </dgm:t>
    </dgm:pt>
    <dgm:pt modelId="{D27CC2B5-08D3-4559-8EE9-4E7605BD389C}">
      <dgm:prSet/>
      <dgm:spPr/>
      <dgm:t>
        <a:bodyPr/>
        <a:lstStyle/>
        <a:p>
          <a:pPr>
            <a:buNone/>
          </a:pPr>
          <a:r>
            <a:rPr lang="de-DE" dirty="0"/>
            <a:t>Run </a:t>
          </a:r>
          <a:r>
            <a:rPr lang="de-DE" dirty="0" err="1"/>
            <a:t>clustering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E5255549-FC9C-4C59-9944-250111B315F1}" type="parTrans" cxnId="{065E82C5-9B1B-4E78-A574-6420B4596327}">
      <dgm:prSet/>
      <dgm:spPr/>
      <dgm:t>
        <a:bodyPr/>
        <a:lstStyle/>
        <a:p>
          <a:endParaRPr lang="de-DE"/>
        </a:p>
      </dgm:t>
    </dgm:pt>
    <dgm:pt modelId="{F2B56E3D-270A-415E-A5C2-FA8ED7A2C762}" type="sibTrans" cxnId="{065E82C5-9B1B-4E78-A574-6420B4596327}">
      <dgm:prSet/>
      <dgm:spPr/>
      <dgm:t>
        <a:bodyPr/>
        <a:lstStyle/>
        <a:p>
          <a:endParaRPr lang="de-DE"/>
        </a:p>
      </dgm:t>
    </dgm:pt>
    <dgm:pt modelId="{EB6C415C-55A7-4AAC-8221-EA679BA5C79D}" type="pres">
      <dgm:prSet presAssocID="{CFED9B3E-53E8-445B-A50D-DFEC3FAEBECF}" presName="linearFlow" presStyleCnt="0">
        <dgm:presLayoutVars>
          <dgm:dir/>
          <dgm:animLvl val="lvl"/>
          <dgm:resizeHandles val="exact"/>
        </dgm:presLayoutVars>
      </dgm:prSet>
      <dgm:spPr/>
    </dgm:pt>
    <dgm:pt modelId="{C95A207D-86A1-4B85-A063-70885920A046}" type="pres">
      <dgm:prSet presAssocID="{B6B1EC7F-3B0C-48ED-9C89-11DB3A1D4272}" presName="composite" presStyleCnt="0"/>
      <dgm:spPr/>
    </dgm:pt>
    <dgm:pt modelId="{74EA6F73-02E0-4EBC-97A2-0FFFB1FA477B}" type="pres">
      <dgm:prSet presAssocID="{B6B1EC7F-3B0C-48ED-9C89-11DB3A1D427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A4D983A-41FA-4E1E-B73C-90220E84A2F0}" type="pres">
      <dgm:prSet presAssocID="{B6B1EC7F-3B0C-48ED-9C89-11DB3A1D4272}" presName="descendantText" presStyleLbl="alignAcc1" presStyleIdx="0" presStyleCnt="4" custLinFactNeighborX="10893" custLinFactNeighborY="1873">
        <dgm:presLayoutVars>
          <dgm:bulletEnabled val="1"/>
        </dgm:presLayoutVars>
      </dgm:prSet>
      <dgm:spPr/>
    </dgm:pt>
    <dgm:pt modelId="{E66B656E-7002-4909-A3E6-757845A80167}" type="pres">
      <dgm:prSet presAssocID="{7434925A-B554-4350-B4B4-B0D193F82F4C}" presName="sp" presStyleCnt="0"/>
      <dgm:spPr/>
    </dgm:pt>
    <dgm:pt modelId="{D5598005-D92F-43B7-8445-C2A08681CECF}" type="pres">
      <dgm:prSet presAssocID="{1FFFEBE3-7630-466B-A0F1-E01A3F89579E}" presName="composite" presStyleCnt="0"/>
      <dgm:spPr/>
    </dgm:pt>
    <dgm:pt modelId="{0970685D-8015-42C7-AD72-4C3589581EBE}" type="pres">
      <dgm:prSet presAssocID="{1FFFEBE3-7630-466B-A0F1-E01A3F89579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754B37-42BD-4E80-BBD2-8AA508FA246A}" type="pres">
      <dgm:prSet presAssocID="{1FFFEBE3-7630-466B-A0F1-E01A3F89579E}" presName="descendantText" presStyleLbl="alignAcc1" presStyleIdx="1" presStyleCnt="4">
        <dgm:presLayoutVars>
          <dgm:bulletEnabled val="1"/>
        </dgm:presLayoutVars>
      </dgm:prSet>
      <dgm:spPr/>
    </dgm:pt>
    <dgm:pt modelId="{E67CC71E-23D4-48F1-B30F-B3F263439B87}" type="pres">
      <dgm:prSet presAssocID="{19B32064-BB82-4B15-A5F3-90EFCC3C3FD7}" presName="sp" presStyleCnt="0"/>
      <dgm:spPr/>
    </dgm:pt>
    <dgm:pt modelId="{13E3E9DD-9D3F-44FE-801A-FF68303F490C}" type="pres">
      <dgm:prSet presAssocID="{CEBB8AF0-92D6-4F1E-8BE8-7DCB4B4052FF}" presName="composite" presStyleCnt="0"/>
      <dgm:spPr/>
    </dgm:pt>
    <dgm:pt modelId="{5465F8E4-2967-461C-A134-7C93CA507A75}" type="pres">
      <dgm:prSet presAssocID="{CEBB8AF0-92D6-4F1E-8BE8-7DCB4B4052F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9C795B9-251A-41F8-B9E9-7F445E14D01C}" type="pres">
      <dgm:prSet presAssocID="{CEBB8AF0-92D6-4F1E-8BE8-7DCB4B4052FF}" presName="descendantText" presStyleLbl="alignAcc1" presStyleIdx="2" presStyleCnt="4">
        <dgm:presLayoutVars>
          <dgm:bulletEnabled val="1"/>
        </dgm:presLayoutVars>
      </dgm:prSet>
      <dgm:spPr/>
    </dgm:pt>
    <dgm:pt modelId="{578F19B9-3D68-4EDB-9102-65E6841043FB}" type="pres">
      <dgm:prSet presAssocID="{8F5FCE50-114E-4B60-9B09-9E75C43D1FDA}" presName="sp" presStyleCnt="0"/>
      <dgm:spPr/>
    </dgm:pt>
    <dgm:pt modelId="{32FDCE00-D9AE-42CE-BDB7-62C123BE545C}" type="pres">
      <dgm:prSet presAssocID="{4546E83F-E076-4C8D-A199-5A5037280135}" presName="composite" presStyleCnt="0"/>
      <dgm:spPr/>
    </dgm:pt>
    <dgm:pt modelId="{09DE841A-6A38-49F4-9794-0A85891A0745}" type="pres">
      <dgm:prSet presAssocID="{4546E83F-E076-4C8D-A199-5A503728013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594821E-D3C2-44D5-AF61-E2EAC90AB8F4}" type="pres">
      <dgm:prSet presAssocID="{4546E83F-E076-4C8D-A199-5A503728013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4DA6304-0847-4E1A-889B-22175ACA7B95}" type="presOf" srcId="{4546E83F-E076-4C8D-A199-5A5037280135}" destId="{09DE841A-6A38-49F4-9794-0A85891A0745}" srcOrd="0" destOrd="0" presId="urn:microsoft.com/office/officeart/2005/8/layout/chevron2"/>
    <dgm:cxn modelId="{51DAA810-9D58-4F29-9754-372F0A68B607}" type="presOf" srcId="{CEBB8AF0-92D6-4F1E-8BE8-7DCB4B4052FF}" destId="{5465F8E4-2967-461C-A134-7C93CA507A75}" srcOrd="0" destOrd="0" presId="urn:microsoft.com/office/officeart/2005/8/layout/chevron2"/>
    <dgm:cxn modelId="{3E912D20-2F19-4CF5-85B0-64507C58C4BA}" srcId="{CFED9B3E-53E8-445B-A50D-DFEC3FAEBECF}" destId="{B6B1EC7F-3B0C-48ED-9C89-11DB3A1D4272}" srcOrd="0" destOrd="0" parTransId="{3FD12A5B-8A0F-44BE-B064-1EBBC8419854}" sibTransId="{7434925A-B554-4350-B4B4-B0D193F82F4C}"/>
    <dgm:cxn modelId="{B2EB5024-DB38-48DC-B135-6A95C3B4A141}" type="presOf" srcId="{1FFFEBE3-7630-466B-A0F1-E01A3F89579E}" destId="{0970685D-8015-42C7-AD72-4C3589581EBE}" srcOrd="0" destOrd="0" presId="urn:microsoft.com/office/officeart/2005/8/layout/chevron2"/>
    <dgm:cxn modelId="{45DD132A-A13D-4B95-932E-CEBCE7D2C73C}" type="presOf" srcId="{03F09AF8-A61F-4A90-97CE-57E6766FC426}" destId="{5594821E-D3C2-44D5-AF61-E2EAC90AB8F4}" srcOrd="0" destOrd="0" presId="urn:microsoft.com/office/officeart/2005/8/layout/chevron2"/>
    <dgm:cxn modelId="{282D7441-A6FE-487C-8A19-8436A8DC0A84}" type="presOf" srcId="{52393856-8AAF-45D3-9BBC-E50044582B2B}" destId="{3A4D983A-41FA-4E1E-B73C-90220E84A2F0}" srcOrd="0" destOrd="0" presId="urn:microsoft.com/office/officeart/2005/8/layout/chevron2"/>
    <dgm:cxn modelId="{F4C5B965-24F7-4B94-8B26-7D6299AA22DF}" type="presOf" srcId="{2CF8739D-1613-4C3F-9C50-13AF04B35FAA}" destId="{A5754B37-42BD-4E80-BBD2-8AA508FA246A}" srcOrd="0" destOrd="0" presId="urn:microsoft.com/office/officeart/2005/8/layout/chevron2"/>
    <dgm:cxn modelId="{2A962774-31A1-4E0C-83E5-68626791E1F8}" srcId="{1FFFEBE3-7630-466B-A0F1-E01A3F89579E}" destId="{2CF8739D-1613-4C3F-9C50-13AF04B35FAA}" srcOrd="0" destOrd="0" parTransId="{FFBC201B-0678-4C02-B256-2C3102DA1ED9}" sibTransId="{A828CF52-9D7C-4A45-B43B-C323FDE0F687}"/>
    <dgm:cxn modelId="{1DC1787B-4C74-4AF5-8BEB-3D1E59D6C556}" srcId="{B6B1EC7F-3B0C-48ED-9C89-11DB3A1D4272}" destId="{52393856-8AAF-45D3-9BBC-E50044582B2B}" srcOrd="0" destOrd="0" parTransId="{E7B75B35-73C3-4018-BB02-0384E15989F8}" sibTransId="{BC42D037-701E-4803-A857-4906573BA51B}"/>
    <dgm:cxn modelId="{EEF2A47E-1949-421E-8A7D-06E4612ADCF3}" srcId="{CFED9B3E-53E8-445B-A50D-DFEC3FAEBECF}" destId="{1FFFEBE3-7630-466B-A0F1-E01A3F89579E}" srcOrd="1" destOrd="0" parTransId="{899C6849-BBE4-4A09-B0B9-C7DFC81E6B78}" sibTransId="{19B32064-BB82-4B15-A5F3-90EFCC3C3FD7}"/>
    <dgm:cxn modelId="{8376E08A-4A9B-4C32-B701-421F19A18C27}" srcId="{4546E83F-E076-4C8D-A199-5A5037280135}" destId="{03F09AF8-A61F-4A90-97CE-57E6766FC426}" srcOrd="0" destOrd="0" parTransId="{88BAC160-BC1D-4B78-9C7C-8CC6B3226AC6}" sibTransId="{E0B8B12D-16EA-4588-8DDA-3C353E94F276}"/>
    <dgm:cxn modelId="{D4802292-5BB8-4FD9-9F08-2491FC54142D}" srcId="{CFED9B3E-53E8-445B-A50D-DFEC3FAEBECF}" destId="{4546E83F-E076-4C8D-A199-5A5037280135}" srcOrd="3" destOrd="0" parTransId="{4390F64E-2495-4D0A-8D80-B1E6DB32460D}" sibTransId="{37606609-A00A-40B2-BAD5-E2077695167C}"/>
    <dgm:cxn modelId="{C1744F96-5AD4-42A8-AE8B-A816B38EEA2B}" type="presOf" srcId="{D27CC2B5-08D3-4559-8EE9-4E7605BD389C}" destId="{89C795B9-251A-41F8-B9E9-7F445E14D01C}" srcOrd="0" destOrd="0" presId="urn:microsoft.com/office/officeart/2005/8/layout/chevron2"/>
    <dgm:cxn modelId="{41BCD8BB-9D11-4232-AA24-E13FF7F16634}" type="presOf" srcId="{B6B1EC7F-3B0C-48ED-9C89-11DB3A1D4272}" destId="{74EA6F73-02E0-4EBC-97A2-0FFFB1FA477B}" srcOrd="0" destOrd="0" presId="urn:microsoft.com/office/officeart/2005/8/layout/chevron2"/>
    <dgm:cxn modelId="{FEB87EC0-46E3-4374-83EE-4DC881C30C32}" type="presOf" srcId="{CFED9B3E-53E8-445B-A50D-DFEC3FAEBECF}" destId="{EB6C415C-55A7-4AAC-8221-EA679BA5C79D}" srcOrd="0" destOrd="0" presId="urn:microsoft.com/office/officeart/2005/8/layout/chevron2"/>
    <dgm:cxn modelId="{065E82C5-9B1B-4E78-A574-6420B4596327}" srcId="{CEBB8AF0-92D6-4F1E-8BE8-7DCB4B4052FF}" destId="{D27CC2B5-08D3-4559-8EE9-4E7605BD389C}" srcOrd="0" destOrd="0" parTransId="{E5255549-FC9C-4C59-9944-250111B315F1}" sibTransId="{F2B56E3D-270A-415E-A5C2-FA8ED7A2C762}"/>
    <dgm:cxn modelId="{120376D3-28C3-4DF6-8118-B3748FFD295F}" srcId="{CFED9B3E-53E8-445B-A50D-DFEC3FAEBECF}" destId="{CEBB8AF0-92D6-4F1E-8BE8-7DCB4B4052FF}" srcOrd="2" destOrd="0" parTransId="{D0A0DFCD-367D-4380-B392-5E1987AC399F}" sibTransId="{8F5FCE50-114E-4B60-9B09-9E75C43D1FDA}"/>
    <dgm:cxn modelId="{A415C0DC-5917-42C7-9FED-50C710E0E556}" type="presParOf" srcId="{EB6C415C-55A7-4AAC-8221-EA679BA5C79D}" destId="{C95A207D-86A1-4B85-A063-70885920A046}" srcOrd="0" destOrd="0" presId="urn:microsoft.com/office/officeart/2005/8/layout/chevron2"/>
    <dgm:cxn modelId="{363DCE2A-178F-4040-9A22-52A2A729D1BB}" type="presParOf" srcId="{C95A207D-86A1-4B85-A063-70885920A046}" destId="{74EA6F73-02E0-4EBC-97A2-0FFFB1FA477B}" srcOrd="0" destOrd="0" presId="urn:microsoft.com/office/officeart/2005/8/layout/chevron2"/>
    <dgm:cxn modelId="{D9B9A0C2-0115-4652-AAA5-CAAE6D52B680}" type="presParOf" srcId="{C95A207D-86A1-4B85-A063-70885920A046}" destId="{3A4D983A-41FA-4E1E-B73C-90220E84A2F0}" srcOrd="1" destOrd="0" presId="urn:microsoft.com/office/officeart/2005/8/layout/chevron2"/>
    <dgm:cxn modelId="{5027FEBF-EBA2-4157-9D15-57BAA60BB94D}" type="presParOf" srcId="{EB6C415C-55A7-4AAC-8221-EA679BA5C79D}" destId="{E66B656E-7002-4909-A3E6-757845A80167}" srcOrd="1" destOrd="0" presId="urn:microsoft.com/office/officeart/2005/8/layout/chevron2"/>
    <dgm:cxn modelId="{8A6969D0-0C47-4E79-A699-FE81C67A114F}" type="presParOf" srcId="{EB6C415C-55A7-4AAC-8221-EA679BA5C79D}" destId="{D5598005-D92F-43B7-8445-C2A08681CECF}" srcOrd="2" destOrd="0" presId="urn:microsoft.com/office/officeart/2005/8/layout/chevron2"/>
    <dgm:cxn modelId="{E8FD6E00-738F-404F-A7A4-764539F31390}" type="presParOf" srcId="{D5598005-D92F-43B7-8445-C2A08681CECF}" destId="{0970685D-8015-42C7-AD72-4C3589581EBE}" srcOrd="0" destOrd="0" presId="urn:microsoft.com/office/officeart/2005/8/layout/chevron2"/>
    <dgm:cxn modelId="{5A747415-7F31-4367-B727-09E455199E2A}" type="presParOf" srcId="{D5598005-D92F-43B7-8445-C2A08681CECF}" destId="{A5754B37-42BD-4E80-BBD2-8AA508FA246A}" srcOrd="1" destOrd="0" presId="urn:microsoft.com/office/officeart/2005/8/layout/chevron2"/>
    <dgm:cxn modelId="{376F07D8-2B9F-4F4F-BEC4-AE9A3CBE3282}" type="presParOf" srcId="{EB6C415C-55A7-4AAC-8221-EA679BA5C79D}" destId="{E67CC71E-23D4-48F1-B30F-B3F263439B87}" srcOrd="3" destOrd="0" presId="urn:microsoft.com/office/officeart/2005/8/layout/chevron2"/>
    <dgm:cxn modelId="{218677BD-B588-45AA-8808-88EB93E59373}" type="presParOf" srcId="{EB6C415C-55A7-4AAC-8221-EA679BA5C79D}" destId="{13E3E9DD-9D3F-44FE-801A-FF68303F490C}" srcOrd="4" destOrd="0" presId="urn:microsoft.com/office/officeart/2005/8/layout/chevron2"/>
    <dgm:cxn modelId="{E7AED195-DF63-45C4-A0F6-2B56E3520AC0}" type="presParOf" srcId="{13E3E9DD-9D3F-44FE-801A-FF68303F490C}" destId="{5465F8E4-2967-461C-A134-7C93CA507A75}" srcOrd="0" destOrd="0" presId="urn:microsoft.com/office/officeart/2005/8/layout/chevron2"/>
    <dgm:cxn modelId="{CEC8694F-C324-42A4-9A7D-4CCB0516CD2B}" type="presParOf" srcId="{13E3E9DD-9D3F-44FE-801A-FF68303F490C}" destId="{89C795B9-251A-41F8-B9E9-7F445E14D01C}" srcOrd="1" destOrd="0" presId="urn:microsoft.com/office/officeart/2005/8/layout/chevron2"/>
    <dgm:cxn modelId="{756287ED-3448-4CA0-8C3C-A9DD4C491D67}" type="presParOf" srcId="{EB6C415C-55A7-4AAC-8221-EA679BA5C79D}" destId="{578F19B9-3D68-4EDB-9102-65E6841043FB}" srcOrd="5" destOrd="0" presId="urn:microsoft.com/office/officeart/2005/8/layout/chevron2"/>
    <dgm:cxn modelId="{344069EB-B2D1-49F9-9693-0D2A6FB7DB20}" type="presParOf" srcId="{EB6C415C-55A7-4AAC-8221-EA679BA5C79D}" destId="{32FDCE00-D9AE-42CE-BDB7-62C123BE545C}" srcOrd="6" destOrd="0" presId="urn:microsoft.com/office/officeart/2005/8/layout/chevron2"/>
    <dgm:cxn modelId="{CFB65E4E-9C07-4E10-AEDA-72DB47D777AF}" type="presParOf" srcId="{32FDCE00-D9AE-42CE-BDB7-62C123BE545C}" destId="{09DE841A-6A38-49F4-9794-0A85891A0745}" srcOrd="0" destOrd="0" presId="urn:microsoft.com/office/officeart/2005/8/layout/chevron2"/>
    <dgm:cxn modelId="{556F7111-28BF-42AE-8ED0-7A4AD498264A}" type="presParOf" srcId="{32FDCE00-D9AE-42CE-BDB7-62C123BE545C}" destId="{5594821E-D3C2-44D5-AF61-E2EAC90AB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A6F73-02E0-4EBC-97A2-0FFFB1FA477B}">
      <dsp:nvSpPr>
        <dsp:cNvPr id="0" name=""/>
        <dsp:cNvSpPr/>
      </dsp:nvSpPr>
      <dsp:spPr>
        <a:xfrm rot="5400000">
          <a:off x="-169068" y="169670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</a:t>
          </a:r>
        </a:p>
      </dsp:txBody>
      <dsp:txXfrm rot="-5400000">
        <a:off x="1" y="395096"/>
        <a:ext cx="788987" cy="338137"/>
      </dsp:txXfrm>
    </dsp:sp>
    <dsp:sp modelId="{3A4D983A-41FA-4E1E-B73C-90220E84A2F0}">
      <dsp:nvSpPr>
        <dsp:cNvPr id="0" name=""/>
        <dsp:cNvSpPr/>
      </dsp:nvSpPr>
      <dsp:spPr>
        <a:xfrm rot="5400000">
          <a:off x="3076178" y="-2272867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Take a </a:t>
          </a:r>
          <a:r>
            <a:rPr lang="de-DE" sz="2300" kern="1200" dirty="0" err="1"/>
            <a:t>look</a:t>
          </a:r>
          <a:r>
            <a:rPr lang="de-DE" sz="2300" kern="1200" dirty="0"/>
            <a:t> at </a:t>
          </a:r>
          <a:r>
            <a:rPr lang="de-DE" sz="2300" kern="1200" dirty="0" err="1"/>
            <a:t>the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endParaRPr lang="de-DE" sz="2300" kern="1200" dirty="0"/>
        </a:p>
      </dsp:txBody>
      <dsp:txXfrm rot="-5400000">
        <a:off x="788988" y="50087"/>
        <a:ext cx="5271248" cy="661103"/>
      </dsp:txXfrm>
    </dsp:sp>
    <dsp:sp modelId="{0970685D-8015-42C7-AD72-4C3589581EBE}">
      <dsp:nvSpPr>
        <dsp:cNvPr id="0" name=""/>
        <dsp:cNvSpPr/>
      </dsp:nvSpPr>
      <dsp:spPr>
        <a:xfrm rot="5400000">
          <a:off x="-169068" y="1148227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</a:t>
          </a:r>
        </a:p>
      </dsp:txBody>
      <dsp:txXfrm rot="-5400000">
        <a:off x="1" y="1373653"/>
        <a:ext cx="788987" cy="338137"/>
      </dsp:txXfrm>
    </dsp:sp>
    <dsp:sp modelId="{A5754B37-42BD-4E80-BBD2-8AA508FA246A}">
      <dsp:nvSpPr>
        <dsp:cNvPr id="0" name=""/>
        <dsp:cNvSpPr/>
      </dsp:nvSpPr>
      <dsp:spPr>
        <a:xfrm rot="5400000">
          <a:off x="3076178" y="-1308031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Investigate</a:t>
          </a:r>
          <a:r>
            <a:rPr lang="de-DE" sz="2300" kern="1200" dirty="0"/>
            <a:t> </a:t>
          </a:r>
          <a:r>
            <a:rPr lang="de-DE" sz="2300" kern="1200" dirty="0" err="1"/>
            <a:t>distance</a:t>
          </a:r>
          <a:r>
            <a:rPr lang="de-DE" sz="2300" kern="1200" dirty="0"/>
            <a:t> </a:t>
          </a:r>
          <a:r>
            <a:rPr lang="de-DE" sz="2300" kern="1200" dirty="0" err="1"/>
            <a:t>measures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data</a:t>
          </a:r>
          <a:r>
            <a:rPr lang="de-DE" sz="2300" kern="1200" dirty="0"/>
            <a:t> </a:t>
          </a:r>
          <a:r>
            <a:rPr lang="de-DE" sz="2300" kern="1200" dirty="0" err="1"/>
            <a:t>distribution</a:t>
          </a:r>
          <a:endParaRPr lang="de-DE" sz="2300" kern="1200" dirty="0"/>
        </a:p>
      </dsp:txBody>
      <dsp:txXfrm rot="-5400000">
        <a:off x="788988" y="1014923"/>
        <a:ext cx="5271248" cy="661103"/>
      </dsp:txXfrm>
    </dsp:sp>
    <dsp:sp modelId="{5465F8E4-2967-461C-A134-7C93CA507A75}">
      <dsp:nvSpPr>
        <dsp:cNvPr id="0" name=""/>
        <dsp:cNvSpPr/>
      </dsp:nvSpPr>
      <dsp:spPr>
        <a:xfrm rot="5400000">
          <a:off x="-169068" y="2126784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</a:t>
          </a:r>
        </a:p>
      </dsp:txBody>
      <dsp:txXfrm rot="-5400000">
        <a:off x="1" y="2352210"/>
        <a:ext cx="788987" cy="338137"/>
      </dsp:txXfrm>
    </dsp:sp>
    <dsp:sp modelId="{89C795B9-251A-41F8-B9E9-7F445E14D01C}">
      <dsp:nvSpPr>
        <dsp:cNvPr id="0" name=""/>
        <dsp:cNvSpPr/>
      </dsp:nvSpPr>
      <dsp:spPr>
        <a:xfrm rot="5400000">
          <a:off x="3076178" y="-329474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Run </a:t>
          </a:r>
          <a:r>
            <a:rPr lang="de-DE" sz="2300" kern="1200" dirty="0" err="1"/>
            <a:t>clustering</a:t>
          </a:r>
          <a:r>
            <a:rPr lang="de-DE" sz="2300" kern="1200" dirty="0"/>
            <a:t> </a:t>
          </a:r>
          <a:r>
            <a:rPr lang="de-DE" sz="2300" kern="1200" dirty="0" err="1"/>
            <a:t>algorithms</a:t>
          </a:r>
          <a:endParaRPr lang="de-DE" sz="2300" kern="1200" dirty="0"/>
        </a:p>
      </dsp:txBody>
      <dsp:txXfrm rot="-5400000">
        <a:off x="788988" y="1993480"/>
        <a:ext cx="5271248" cy="661103"/>
      </dsp:txXfrm>
    </dsp:sp>
    <dsp:sp modelId="{09DE841A-6A38-49F4-9794-0A85891A0745}">
      <dsp:nvSpPr>
        <dsp:cNvPr id="0" name=""/>
        <dsp:cNvSpPr/>
      </dsp:nvSpPr>
      <dsp:spPr>
        <a:xfrm rot="5400000">
          <a:off x="-169068" y="3105342"/>
          <a:ext cx="1127124" cy="7889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</a:t>
          </a:r>
        </a:p>
      </dsp:txBody>
      <dsp:txXfrm rot="-5400000">
        <a:off x="1" y="3330768"/>
        <a:ext cx="788987" cy="338137"/>
      </dsp:txXfrm>
    </dsp:sp>
    <dsp:sp modelId="{5594821E-D3C2-44D5-AF61-E2EAC90AB8F4}">
      <dsp:nvSpPr>
        <dsp:cNvPr id="0" name=""/>
        <dsp:cNvSpPr/>
      </dsp:nvSpPr>
      <dsp:spPr>
        <a:xfrm rot="5400000">
          <a:off x="3076178" y="649083"/>
          <a:ext cx="732631" cy="53070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 err="1"/>
            <a:t>Evaluate</a:t>
          </a:r>
          <a:r>
            <a:rPr lang="de-DE" sz="2300" kern="1200" dirty="0"/>
            <a:t> </a:t>
          </a:r>
          <a:r>
            <a:rPr lang="de-DE" sz="2300" kern="1200" dirty="0" err="1"/>
            <a:t>results</a:t>
          </a:r>
          <a:r>
            <a:rPr lang="de-DE" sz="2300" kern="1200" dirty="0"/>
            <a:t> </a:t>
          </a:r>
          <a:r>
            <a:rPr lang="de-DE" sz="2300" kern="1200" dirty="0" err="1"/>
            <a:t>and</a:t>
          </a:r>
          <a:r>
            <a:rPr lang="de-DE" sz="2300" kern="1200" dirty="0"/>
            <a:t> </a:t>
          </a:r>
          <a:r>
            <a:rPr lang="de-DE" sz="2300" kern="1200" dirty="0" err="1"/>
            <a:t>adapt</a:t>
          </a:r>
          <a:r>
            <a:rPr lang="de-DE" sz="2300" kern="1200" dirty="0"/>
            <a:t> </a:t>
          </a:r>
          <a:r>
            <a:rPr lang="de-DE" sz="2300" kern="1200" dirty="0" err="1"/>
            <a:t>process</a:t>
          </a:r>
          <a:endParaRPr lang="de-DE" sz="2300" kern="1200" dirty="0"/>
        </a:p>
      </dsp:txBody>
      <dsp:txXfrm rot="-5400000">
        <a:off x="788988" y="2972037"/>
        <a:ext cx="5271248" cy="66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F750C-16AB-2046-83AF-A45310E0C083}" type="datetimeFigureOut">
              <a:rPr lang="hu-HU" smtClean="0"/>
              <a:pPr/>
              <a:t>2018. 07. 09.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D49FA-A279-CF4C-92BF-9A296BA95CDA}" type="slidenum">
              <a:rPr lang="hu-HU" smtClean="0"/>
              <a:pPr/>
              <a:t>‹Nr.›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2681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06785-8B48-E04D-BC69-57B5A40B7594}" type="datetimeFigureOut">
              <a:rPr lang="en-US" smtClean="0"/>
              <a:pPr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19D-DD23-404E-8C9A-479CEC79728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3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-Greetings</a:t>
            </a:r>
          </a:p>
          <a:p>
            <a:r>
              <a:rPr lang="nl-NL" dirty="0"/>
              <a:t>-read out loud the title </a:t>
            </a:r>
          </a:p>
        </p:txBody>
      </p:sp>
    </p:spTree>
    <p:extLst>
      <p:ext uri="{BB962C8B-B14F-4D97-AF65-F5344CB8AC3E}">
        <p14:creationId xmlns:p14="http://schemas.microsoft.com/office/powerpoint/2010/main" val="1167230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3 Lines in Data =&gt; 3 People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If consecutive and same Gender, Age, Strata =&gt; same Person</a:t>
            </a:r>
          </a:p>
        </p:txBody>
      </p:sp>
    </p:spTree>
    <p:extLst>
      <p:ext uri="{BB962C8B-B14F-4D97-AF65-F5344CB8AC3E}">
        <p14:creationId xmlns:p14="http://schemas.microsoft.com/office/powerpoint/2010/main" val="360392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Dummy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Value = sum of persons movements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2121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measuring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dist2038eq foto</a:t>
            </a:r>
          </a:p>
        </p:txBody>
      </p:sp>
    </p:spTree>
    <p:extLst>
      <p:ext uri="{BB962C8B-B14F-4D97-AF65-F5344CB8AC3E}">
        <p14:creationId xmlns:p14="http://schemas.microsoft.com/office/powerpoint/2010/main" val="1431775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Equally distributed 2038 in every strata</a:t>
            </a:r>
          </a:p>
        </p:txBody>
      </p:sp>
    </p:spTree>
    <p:extLst>
      <p:ext uri="{BB962C8B-B14F-4D97-AF65-F5344CB8AC3E}">
        <p14:creationId xmlns:p14="http://schemas.microsoft.com/office/powerpoint/2010/main" val="101322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</a:t>
            </a:r>
            <a:r>
              <a:rPr lang="en-GB" baseline="0" dirty="0" err="1"/>
              <a:t>starken</a:t>
            </a:r>
            <a:r>
              <a:rPr lang="en-GB" baseline="0" dirty="0"/>
              <a:t>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62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</a:t>
            </a:r>
            <a:r>
              <a:rPr lang="en-GB" baseline="0" dirty="0"/>
              <a:t> </a:t>
            </a:r>
            <a:r>
              <a:rPr lang="en-GB" baseline="0" dirty="0" err="1"/>
              <a:t>sieht</a:t>
            </a:r>
            <a:r>
              <a:rPr lang="en-GB" baseline="0" dirty="0"/>
              <a:t>, </a:t>
            </a:r>
            <a:r>
              <a:rPr lang="en-GB" baseline="0" dirty="0" err="1"/>
              <a:t>welchen</a:t>
            </a:r>
            <a:r>
              <a:rPr lang="en-GB" baseline="0" dirty="0"/>
              <a:t> starken </a:t>
            </a:r>
            <a:r>
              <a:rPr lang="en-GB" baseline="0" dirty="0" err="1"/>
              <a:t>Einfluss</a:t>
            </a:r>
            <a:r>
              <a:rPr lang="en-GB" baseline="0" dirty="0"/>
              <a:t> </a:t>
            </a:r>
            <a:r>
              <a:rPr lang="en-GB" baseline="0" dirty="0" err="1"/>
              <a:t>kategorische</a:t>
            </a:r>
            <a:r>
              <a:rPr lang="en-GB" baseline="0" dirty="0"/>
              <a:t> </a:t>
            </a:r>
            <a:r>
              <a:rPr lang="en-GB" baseline="0" dirty="0" err="1"/>
              <a:t>Variablen</a:t>
            </a:r>
            <a:r>
              <a:rPr lang="en-GB" baseline="0" dirty="0"/>
              <a:t> (</a:t>
            </a:r>
            <a:r>
              <a:rPr lang="en-GB" baseline="0" dirty="0" err="1"/>
              <a:t>wie</a:t>
            </a:r>
            <a:r>
              <a:rPr lang="en-GB" baseline="0" dirty="0"/>
              <a:t> gender) </a:t>
            </a:r>
            <a:r>
              <a:rPr lang="en-GB" baseline="0" dirty="0" err="1"/>
              <a:t>haben</a:t>
            </a:r>
            <a:r>
              <a:rPr lang="en-GB" baseline="0" dirty="0"/>
              <a:t>. Die Similarity von </a:t>
            </a:r>
            <a:r>
              <a:rPr lang="en-GB" baseline="0" dirty="0" err="1"/>
              <a:t>x,y</a:t>
            </a:r>
            <a:r>
              <a:rPr lang="en-GB" baseline="0" dirty="0"/>
              <a:t> </a:t>
            </a:r>
            <a:r>
              <a:rPr lang="en-GB" baseline="0" dirty="0" err="1"/>
              <a:t>ist</a:t>
            </a:r>
            <a:r>
              <a:rPr lang="en-GB" baseline="0" dirty="0"/>
              <a:t> </a:t>
            </a:r>
            <a:r>
              <a:rPr lang="en-GB" baseline="0" dirty="0" err="1"/>
              <a:t>recht</a:t>
            </a:r>
            <a:r>
              <a:rPr lang="en-GB" baseline="0" dirty="0"/>
              <a:t> </a:t>
            </a:r>
            <a:r>
              <a:rPr lang="en-GB" baseline="0" dirty="0" err="1"/>
              <a:t>gering</a:t>
            </a:r>
            <a:r>
              <a:rPr lang="en-GB" baseline="0" dirty="0"/>
              <a:t>, </a:t>
            </a:r>
            <a:r>
              <a:rPr lang="en-GB" baseline="0" dirty="0" err="1"/>
              <a:t>trotz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 </a:t>
            </a:r>
            <a:r>
              <a:rPr lang="en-GB" baseline="0" dirty="0" err="1"/>
              <a:t>Werte</a:t>
            </a:r>
            <a:r>
              <a:rPr lang="en-GB" baseline="0" dirty="0"/>
              <a:t>. Die </a:t>
            </a:r>
            <a:r>
              <a:rPr lang="en-GB" baseline="0" dirty="0" err="1"/>
              <a:t>Punkte</a:t>
            </a:r>
            <a:r>
              <a:rPr lang="en-GB" baseline="0" dirty="0"/>
              <a:t> </a:t>
            </a:r>
            <a:r>
              <a:rPr lang="en-GB" baseline="0" dirty="0" err="1"/>
              <a:t>y,z</a:t>
            </a:r>
            <a:r>
              <a:rPr lang="en-GB" baseline="0" dirty="0"/>
              <a:t> </a:t>
            </a:r>
            <a:r>
              <a:rPr lang="en-GB" baseline="0" dirty="0" err="1"/>
              <a:t>sind</a:t>
            </a:r>
            <a:r>
              <a:rPr lang="en-GB" baseline="0" dirty="0"/>
              <a:t> </a:t>
            </a:r>
            <a:r>
              <a:rPr lang="en-GB" baseline="0" dirty="0" err="1"/>
              <a:t>sich</a:t>
            </a:r>
            <a:r>
              <a:rPr lang="en-GB" baseline="0" dirty="0"/>
              <a:t> </a:t>
            </a:r>
            <a:r>
              <a:rPr lang="en-GB" baseline="0" dirty="0" err="1"/>
              <a:t>laut</a:t>
            </a:r>
            <a:r>
              <a:rPr lang="en-GB" baseline="0" dirty="0"/>
              <a:t> </a:t>
            </a:r>
            <a:r>
              <a:rPr lang="en-GB" baseline="0" dirty="0" err="1"/>
              <a:t>gower</a:t>
            </a:r>
            <a:r>
              <a:rPr lang="en-GB" baseline="0" dirty="0"/>
              <a:t> </a:t>
            </a:r>
            <a:r>
              <a:rPr lang="en-GB" baseline="0" dirty="0" err="1"/>
              <a:t>ähnlicher</a:t>
            </a:r>
            <a:r>
              <a:rPr lang="en-GB" baseline="0" dirty="0"/>
              <a:t>, </a:t>
            </a:r>
            <a:r>
              <a:rPr lang="en-GB" baseline="0" dirty="0" err="1"/>
              <a:t>obwohl</a:t>
            </a:r>
            <a:r>
              <a:rPr lang="en-GB" baseline="0" dirty="0"/>
              <a:t> </a:t>
            </a:r>
            <a:r>
              <a:rPr lang="en-GB" baseline="0" dirty="0" err="1"/>
              <a:t>im</a:t>
            </a:r>
            <a:r>
              <a:rPr lang="en-GB" baseline="0" dirty="0"/>
              <a:t> </a:t>
            </a:r>
            <a:r>
              <a:rPr lang="en-GB" baseline="0" dirty="0" err="1"/>
              <a:t>Grunde</a:t>
            </a:r>
            <a:r>
              <a:rPr lang="en-GB" baseline="0" dirty="0"/>
              <a:t> </a:t>
            </a:r>
            <a:r>
              <a:rPr lang="en-GB" baseline="0" dirty="0" err="1"/>
              <a:t>nur</a:t>
            </a:r>
            <a:r>
              <a:rPr lang="en-GB" baseline="0" dirty="0"/>
              <a:t> das </a:t>
            </a:r>
            <a:r>
              <a:rPr lang="en-GB" baseline="0" dirty="0" err="1"/>
              <a:t>Geschlecht</a:t>
            </a:r>
            <a:r>
              <a:rPr lang="en-GB" baseline="0" dirty="0"/>
              <a:t> </a:t>
            </a:r>
            <a:r>
              <a:rPr lang="en-GB" baseline="0" dirty="0" err="1"/>
              <a:t>wirklich</a:t>
            </a:r>
            <a:r>
              <a:rPr lang="en-GB" baseline="0" dirty="0"/>
              <a:t> </a:t>
            </a:r>
            <a:r>
              <a:rPr lang="en-GB" baseline="0" dirty="0" err="1"/>
              <a:t>übereinstimmt</a:t>
            </a:r>
            <a:r>
              <a:rPr lang="en-GB" baseline="0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848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 -&gt;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of dataset </a:t>
            </a:r>
          </a:p>
          <a:p>
            <a:r>
              <a:rPr lang="nl-NL" dirty="0" err="1"/>
              <a:t>Nominal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numerical</a:t>
            </a:r>
            <a:r>
              <a:rPr lang="nl-NL" dirty="0"/>
              <a:t> -&gt; </a:t>
            </a:r>
            <a:r>
              <a:rPr lang="nl-NL" dirty="0" err="1"/>
              <a:t>binary</a:t>
            </a:r>
            <a:r>
              <a:rPr lang="nl-NL" dirty="0"/>
              <a:t> in 4 </a:t>
            </a:r>
            <a:r>
              <a:rPr lang="nl-NL" dirty="0" err="1"/>
              <a:t>rows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168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00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Weights from the good one</a:t>
            </a:r>
          </a:p>
        </p:txBody>
      </p:sp>
    </p:spTree>
    <p:extLst>
      <p:ext uri="{BB962C8B-B14F-4D97-AF65-F5344CB8AC3E}">
        <p14:creationId xmlns:p14="http://schemas.microsoft.com/office/powerpoint/2010/main" val="173458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other</a:t>
            </a:r>
            <a:r>
              <a:rPr lang="de-DE" dirty="0"/>
              <a:t> was not </a:t>
            </a:r>
            <a:r>
              <a:rPr lang="de-DE" dirty="0" err="1"/>
              <a:t>satisfactory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(not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8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-Are you deterministic?</a:t>
            </a:r>
          </a:p>
          <a:p>
            <a:r>
              <a:rPr lang="en-US" dirty="0"/>
              <a:t>-can we predict your social status based on your movement?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08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10-fold cross validated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176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NOT SAY HIPSTER </a:t>
            </a:r>
            <a:r>
              <a:rPr lang="nl-NL" dirty="0" err="1"/>
              <a:t>Idiot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more information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strata</a:t>
            </a:r>
            <a:r>
              <a:rPr lang="nl-NL" dirty="0"/>
              <a:t> -&gt; </a:t>
            </a:r>
            <a:r>
              <a:rPr lang="nl-NL" dirty="0" err="1"/>
              <a:t>summarize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068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0980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slide </a:t>
            </a:r>
            <a:r>
              <a:rPr lang="nl-NL" dirty="0" err="1"/>
              <a:t>with</a:t>
            </a:r>
            <a:r>
              <a:rPr lang="nl-NL" dirty="0"/>
              <a:t>: we </a:t>
            </a:r>
            <a:r>
              <a:rPr lang="nl-NL" dirty="0" err="1"/>
              <a:t>need</a:t>
            </a:r>
            <a:r>
              <a:rPr lang="nl-NL" dirty="0"/>
              <a:t> more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2396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Medellín, Columbia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strata is explained from the city and also used for pay taxes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Have differend data </a:t>
            </a:r>
          </a:p>
        </p:txBody>
      </p:sp>
    </p:spTree>
    <p:extLst>
      <p:ext uri="{BB962C8B-B14F-4D97-AF65-F5344CB8AC3E}">
        <p14:creationId xmlns:p14="http://schemas.microsoft.com/office/powerpoint/2010/main" val="179684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Origin, Destination are sectors of the city (DON’T say nodes, please)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Reasons: school,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MoT: Bike, Car, Bus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83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Compare clusters with strata -&gt; be more precies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Too fine </a:t>
            </a:r>
            <a:r>
              <a:rPr lang="nl-NL" dirty="0" err="1"/>
              <a:t>classification</a:t>
            </a:r>
            <a:r>
              <a:rPr lang="nl-NL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Different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How is the clustering measured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index -&gt;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saying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more in detail</a:t>
            </a:r>
          </a:p>
        </p:txBody>
      </p:sp>
    </p:spTree>
    <p:extLst>
      <p:ext uri="{BB962C8B-B14F-4D97-AF65-F5344CB8AC3E}">
        <p14:creationId xmlns:p14="http://schemas.microsoft.com/office/powerpoint/2010/main" val="255738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051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Just for having an idea </a:t>
            </a:r>
          </a:p>
        </p:txBody>
      </p:sp>
    </p:spTree>
    <p:extLst>
      <p:ext uri="{BB962C8B-B14F-4D97-AF65-F5344CB8AC3E}">
        <p14:creationId xmlns:p14="http://schemas.microsoft.com/office/powerpoint/2010/main" val="889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Strata 6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portion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Resize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1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More details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explanation</a:t>
            </a:r>
            <a:r>
              <a:rPr lang="nl-NL" dirty="0"/>
              <a:t>! </a:t>
            </a:r>
          </a:p>
          <a:p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movements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of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connnect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23060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1927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tIns="0" rIns="240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500">
              <a:solidFill>
                <a:schemeClr val="bg1"/>
              </a:solidFill>
            </a:endParaRP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GB" noProof="0" dirty="0" err="1"/>
              <a:t>Formatvorlage</a:t>
            </a:r>
            <a:r>
              <a:rPr lang="en-GB" noProof="0" dirty="0"/>
              <a:t> des </a:t>
            </a:r>
            <a:r>
              <a:rPr lang="en-GB" noProof="0" dirty="0" err="1"/>
              <a:t>Untertitelmasters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/>
          <a:srcRect r="48386" b="11"/>
          <a:stretch>
            <a:fillRect/>
          </a:stretch>
        </p:blipFill>
        <p:spPr bwMode="auto">
          <a:xfrm>
            <a:off x="6069013" y="1404938"/>
            <a:ext cx="2787650" cy="2999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9" y="1404000"/>
            <a:ext cx="5648325" cy="33216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 cstate="print"/>
          <a:srcRect t="14459" b="14459"/>
          <a:stretch>
            <a:fillRect/>
          </a:stretch>
        </p:blipFill>
        <p:spPr bwMode="auto">
          <a:xfrm>
            <a:off x="287339" y="960438"/>
            <a:ext cx="8569325" cy="33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9" y="4466167"/>
            <a:ext cx="8559667" cy="4162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75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287339" y="2073011"/>
            <a:ext cx="8569325" cy="8995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667" err="1"/>
              <a:t>Thank</a:t>
            </a:r>
            <a:r>
              <a:rPr lang="de-DE" sz="2667"/>
              <a:t> </a:t>
            </a:r>
            <a:r>
              <a:rPr lang="de-DE" sz="2667" err="1"/>
              <a:t>you</a:t>
            </a:r>
            <a:r>
              <a:rPr lang="de-DE" sz="2667"/>
              <a:t> </a:t>
            </a:r>
            <a:r>
              <a:rPr lang="de-DE" sz="2667" err="1"/>
              <a:t>for</a:t>
            </a:r>
            <a:r>
              <a:rPr lang="de-DE" sz="2667"/>
              <a:t> </a:t>
            </a:r>
            <a:r>
              <a:rPr lang="de-DE" sz="2667" err="1"/>
              <a:t>your</a:t>
            </a:r>
            <a:r>
              <a:rPr lang="de-DE" sz="2667"/>
              <a:t> </a:t>
            </a:r>
            <a:r>
              <a:rPr lang="de-DE" sz="2667" err="1"/>
              <a:t>attention</a:t>
            </a:r>
            <a:endParaRPr lang="en-US" sz="2667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1" y="3324000"/>
            <a:ext cx="8569325" cy="13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00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67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29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497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28024"/>
            <a:ext cx="8222400" cy="9493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52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 lang="en-US" sz="1667" b="1" kern="120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6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1404000"/>
            <a:ext cx="8569325" cy="3588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0" y="-4667"/>
            <a:ext cx="9144000" cy="67833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93325" y="751083"/>
            <a:ext cx="8438400" cy="474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56791" y="527761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13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790951"/>
            <a:ext cx="7772400" cy="225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Font typeface="Droid Sans"/>
              <a:buNone/>
              <a:defRPr sz="4000">
                <a:solidFill>
                  <a:srgbClr val="07376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34059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None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685800" y="3896060"/>
            <a:ext cx="7772400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None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roid Sans"/>
              <a:buNone/>
              <a:defRPr sz="3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1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normal si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9" y="959999"/>
            <a:ext cx="8569325" cy="40321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  <a:lvl2pPr marL="179910" indent="0">
              <a:buNone/>
              <a:defRPr>
                <a:latin typeface="Calibri" charset="0"/>
                <a:ea typeface="Calibri" charset="0"/>
                <a:cs typeface="Calibri" charset="0"/>
              </a:defRPr>
            </a:lvl2pPr>
            <a:lvl3pPr marL="359819" indent="0">
              <a:buNone/>
              <a:defRPr>
                <a:latin typeface="Calibri" charset="0"/>
                <a:ea typeface="Calibri" charset="0"/>
                <a:cs typeface="Calibri" charset="0"/>
              </a:defRPr>
            </a:lvl3pPr>
            <a:lvl4pPr marL="539729" indent="0">
              <a:buNone/>
              <a:defRPr>
                <a:latin typeface="Calibri" charset="0"/>
                <a:ea typeface="Calibri" charset="0"/>
                <a:cs typeface="Calibri" charset="0"/>
              </a:defRPr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112762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1" y="960000"/>
            <a:ext cx="8569325" cy="21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67" b="1"/>
            </a:lvl1pPr>
            <a:lvl2pPr marL="380985" indent="0">
              <a:buFontTx/>
              <a:buNone/>
              <a:defRPr sz="1500"/>
            </a:lvl2pPr>
            <a:lvl3pPr marL="761970" indent="0">
              <a:buFontTx/>
              <a:buNone/>
              <a:defRPr sz="1500"/>
            </a:lvl3pPr>
            <a:lvl4pPr marL="1142954" indent="0">
              <a:buFontTx/>
              <a:buNone/>
              <a:defRPr sz="1500"/>
            </a:lvl4pPr>
            <a:lvl5pPr marL="1523939" indent="0">
              <a:buFontTx/>
              <a:buNone/>
              <a:defRPr sz="15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9" y="1404000"/>
            <a:ext cx="8569325" cy="346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GB" noProof="0" dirty="0" err="1"/>
              <a:t>Diagramm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auf Symbol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idx="14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/>
          <p:cNvPicPr>
            <a:picLocks noChangeAspect="1"/>
          </p:cNvPicPr>
          <p:nvPr userDrawn="1"/>
        </p:nvPicPr>
        <p:blipFill>
          <a:blip r:embed="rId2" cstate="print"/>
          <a:srcRect t="48967" b="13242"/>
          <a:stretch>
            <a:fillRect/>
          </a:stretch>
        </p:blipFill>
        <p:spPr bwMode="auto">
          <a:xfrm>
            <a:off x="0" y="0"/>
            <a:ext cx="9144000" cy="191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45643" y="5209384"/>
            <a:ext cx="716692" cy="30427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-1820863" y="422011"/>
            <a:ext cx="1641475" cy="8613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33" b="1">
                <a:latin typeface="+mn-lt"/>
                <a:cs typeface="+mn-cs"/>
              </a:rPr>
              <a:t>Bild zuschneiden unter: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Format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>
                <a:latin typeface="+mn-lt"/>
                <a:cs typeface="+mn-cs"/>
              </a:rPr>
              <a:t>Zuschneiden</a:t>
            </a:r>
          </a:p>
          <a:p>
            <a:pPr marL="142869" indent="-142869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833" err="1">
                <a:latin typeface="+mn-lt"/>
                <a:cs typeface="+mn-cs"/>
              </a:rPr>
              <a:t>Zuschneidewerkzeug</a:t>
            </a:r>
            <a:r>
              <a:rPr lang="de-DE" sz="833">
                <a:latin typeface="+mn-lt"/>
                <a:cs typeface="+mn-cs"/>
              </a:rPr>
              <a:t> horizontal bis zur ersten oder zweiten Linie ziehen</a:t>
            </a:r>
          </a:p>
        </p:txBody>
      </p:sp>
      <p:pic>
        <p:nvPicPr>
          <p:cNvPr id="5" name="Grafik 7"/>
          <p:cNvPicPr>
            <a:picLocks noChangeAspect="1"/>
          </p:cNvPicPr>
          <p:nvPr userDrawn="1"/>
        </p:nvPicPr>
        <p:blipFill>
          <a:blip r:embed="rId2" cstate="print"/>
          <a:srcRect t="12505" b="13095"/>
          <a:stretch>
            <a:fillRect/>
          </a:stretch>
        </p:blipFill>
        <p:spPr bwMode="auto">
          <a:xfrm>
            <a:off x="0" y="0"/>
            <a:ext cx="9144000" cy="3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3948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4359001"/>
            <a:ext cx="8568000" cy="677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idx="11"/>
          </p:nvPr>
        </p:nvSpPr>
        <p:spPr>
          <a:xfrm>
            <a:off x="2533135" y="5226909"/>
            <a:ext cx="4312508" cy="26922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W1: Introduction. Basic concepts and definitions.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12"/>
          <p:cNvCxnSpPr/>
          <p:nvPr userDrawn="1"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48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err="1"/>
              <a:t>Social</a:t>
            </a:r>
            <a:r>
              <a:rPr lang="de-DE" sz="750"/>
              <a:t>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9"/>
          <p:cNvCxnSpPr/>
          <p:nvPr userDrawn="1"/>
        </p:nvCxnSpPr>
        <p:spPr>
          <a:xfrm>
            <a:off x="287339" y="2530740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073000"/>
            <a:ext cx="8568000" cy="45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67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2664000"/>
            <a:ext cx="8568000" cy="13798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67">
                <a:solidFill>
                  <a:schemeClr val="tx1"/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Social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/>
              <a:t>RWTH Aachen, Summer Semester 2017-2018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168000"/>
            <a:ext cx="8568000" cy="4530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667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960000"/>
            <a:ext cx="8568000" cy="210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67" b="1" i="0"/>
            </a:lvl1pPr>
            <a:lvl2pPr marL="179993" indent="149994">
              <a:buClr>
                <a:schemeClr val="tx2"/>
              </a:buClr>
              <a:defRPr sz="1500"/>
            </a:lvl2pPr>
            <a:lvl3pPr marL="359986" indent="149994">
              <a:buClr>
                <a:schemeClr val="tx2"/>
              </a:buClr>
              <a:buFont typeface="Symbol" panose="05050102010706020507" pitchFamily="18" charset="2"/>
              <a:buChar char="-"/>
              <a:defRPr sz="1333"/>
            </a:lvl3pPr>
            <a:lvl4pPr marL="539978" indent="149994">
              <a:buClr>
                <a:schemeClr val="tx2"/>
              </a:buClr>
              <a:buFont typeface="Wingdings" panose="05000000000000000000" pitchFamily="2" charset="2"/>
              <a:buChar char="§"/>
              <a:defRPr sz="1333"/>
            </a:lvl4pPr>
            <a:lvl5pPr marL="719971" indent="149994">
              <a:buClr>
                <a:schemeClr val="tx2"/>
              </a:buClr>
              <a:buFont typeface="Arial" panose="020B0604020202020204" pitchFamily="34" charset="0"/>
              <a:buChar char="-"/>
              <a:defRPr sz="1333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9" y="1404000"/>
            <a:ext cx="8569325" cy="31260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204075" y="5036345"/>
            <a:ext cx="177958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20757" y="5189803"/>
            <a:ext cx="1965243" cy="52519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50" noProof="0" dirty="0"/>
              <a:t>RWTH Aachen, Summer Semester 2018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9" y="678657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9" y="503369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45897" y="5209384"/>
            <a:ext cx="916438" cy="30427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# </a:t>
            </a:r>
            <a:fld id="{643B6938-699C-734A-AADA-439B90F52D3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26" r:id="rId3"/>
    <p:sldLayoutId id="2147483724" r:id="rId4"/>
    <p:sldLayoutId id="2147483716" r:id="rId5"/>
    <p:sldLayoutId id="2147483717" r:id="rId6"/>
    <p:sldLayoutId id="2147483718" r:id="rId7"/>
    <p:sldLayoutId id="2147483719" r:id="rId8"/>
    <p:sldLayoutId id="2147483721" r:id="rId9"/>
    <p:sldLayoutId id="2147483722" r:id="rId10"/>
    <p:sldLayoutId id="2147483723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809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7619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1429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5239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909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•"/>
        <a:tabLst>
          <a:tab pos="179909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9819" indent="-179909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359819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972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53972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638" indent="-179909" algn="l" defTabSz="17990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itchFamily="34" charset="0"/>
        <a:buChar char="-"/>
        <a:tabLst>
          <a:tab pos="719638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9638" indent="-1799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-"/>
        <a:tabLst>
          <a:tab pos="746095" algn="l"/>
        </a:tabLst>
        <a:defRPr sz="13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predictably</a:t>
            </a:r>
            <a:r>
              <a:rPr lang="nl-NL" dirty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Clustering of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Medellín</a:t>
            </a:r>
          </a:p>
        </p:txBody>
      </p:sp>
    </p:spTree>
    <p:extLst>
      <p:ext uri="{BB962C8B-B14F-4D97-AF65-F5344CB8AC3E}">
        <p14:creationId xmlns:p14="http://schemas.microsoft.com/office/powerpoint/2010/main" val="7531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4603072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24" name="Ellipse 23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r Verbinder 24"/>
            <p:cNvCxnSpPr>
              <a:stCxn id="24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517778" y="1188283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33" name="Ellipse 32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Gerader Verbinder 33"/>
            <p:cNvCxnSpPr>
              <a:stCxn id="33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/>
          <p:cNvGrpSpPr/>
          <p:nvPr/>
        </p:nvGrpSpPr>
        <p:grpSpPr>
          <a:xfrm>
            <a:off x="2835387" y="979447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42" name="Ellipse 41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/>
            <p:cNvCxnSpPr>
              <a:stCxn id="4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5390804" y="1068438"/>
            <a:ext cx="403933" cy="1287254"/>
            <a:chOff x="1695636" y="1247531"/>
            <a:chExt cx="403933" cy="1287254"/>
          </a:xfrm>
          <a:solidFill>
            <a:schemeClr val="bg1">
              <a:lumMod val="50000"/>
            </a:schemeClr>
          </a:solidFill>
        </p:grpSpPr>
        <p:sp>
          <p:nvSpPr>
            <p:cNvPr id="51" name="Ellipse 50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/>
            <p:cNvCxnSpPr>
              <a:stCxn id="51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feld 58"/>
          <p:cNvSpPr txBox="1"/>
          <p:nvPr/>
        </p:nvSpPr>
        <p:spPr>
          <a:xfrm>
            <a:off x="1689450" y="3228402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1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598221" y="3721738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2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3950718" y="333650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3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115756" y="3956436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4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5886263" y="3522647"/>
            <a:ext cx="134021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Movement 5</a:t>
            </a:r>
          </a:p>
        </p:txBody>
      </p:sp>
      <p:cxnSp>
        <p:nvCxnSpPr>
          <p:cNvPr id="71" name="Gekrümmter Verbinder 70"/>
          <p:cNvCxnSpPr>
            <a:stCxn id="61" idx="0"/>
          </p:cNvCxnSpPr>
          <p:nvPr/>
        </p:nvCxnSpPr>
        <p:spPr>
          <a:xfrm rot="16200000" flipV="1">
            <a:off x="4222084" y="2937764"/>
            <a:ext cx="444600" cy="352885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4030463" y="1539161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2359558" y="2466660"/>
            <a:ext cx="4196813" cy="1489776"/>
            <a:chOff x="2359558" y="2466660"/>
            <a:chExt cx="4196813" cy="1489776"/>
          </a:xfrm>
        </p:grpSpPr>
        <p:cxnSp>
          <p:nvCxnSpPr>
            <p:cNvPr id="67" name="Gekrümmter Verbinder 66"/>
            <p:cNvCxnSpPr>
              <a:stCxn id="59" idx="0"/>
            </p:cNvCxnSpPr>
            <p:nvPr/>
          </p:nvCxnSpPr>
          <p:spPr>
            <a:xfrm rot="5400000" flipH="1" flipV="1">
              <a:off x="2350062" y="2476156"/>
              <a:ext cx="761743" cy="742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krümmter Verbinder 68"/>
            <p:cNvCxnSpPr>
              <a:stCxn id="60" idx="0"/>
            </p:cNvCxnSpPr>
            <p:nvPr/>
          </p:nvCxnSpPr>
          <p:spPr>
            <a:xfrm rot="5400000" flipH="1" flipV="1">
              <a:off x="2903479" y="2959138"/>
              <a:ext cx="1127450" cy="39775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krümmter Verbinder 80"/>
            <p:cNvCxnSpPr>
              <a:stCxn id="62" idx="0"/>
            </p:cNvCxnSpPr>
            <p:nvPr/>
          </p:nvCxnSpPr>
          <p:spPr>
            <a:xfrm rot="16200000" flipV="1">
              <a:off x="4684297" y="2854868"/>
              <a:ext cx="1317746" cy="88538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krümmter Verbinder 87"/>
            <p:cNvCxnSpPr>
              <a:stCxn id="63" idx="0"/>
            </p:cNvCxnSpPr>
            <p:nvPr/>
          </p:nvCxnSpPr>
          <p:spPr>
            <a:xfrm rot="16200000" flipV="1">
              <a:off x="5563225" y="2529501"/>
              <a:ext cx="1047110" cy="939182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2359558" y="2717800"/>
            <a:ext cx="4196813" cy="1238636"/>
            <a:chOff x="2359558" y="2717800"/>
            <a:chExt cx="4196813" cy="1238636"/>
          </a:xfrm>
        </p:grpSpPr>
        <p:cxnSp>
          <p:nvCxnSpPr>
            <p:cNvPr id="92" name="Gekrümmter Verbinder 91"/>
            <p:cNvCxnSpPr>
              <a:stCxn id="59" idx="0"/>
            </p:cNvCxnSpPr>
            <p:nvPr/>
          </p:nvCxnSpPr>
          <p:spPr>
            <a:xfrm rot="5400000" flipH="1" flipV="1">
              <a:off x="2878675" y="2198683"/>
              <a:ext cx="510602" cy="154883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krümmter Verbinder 93"/>
            <p:cNvCxnSpPr>
              <a:stCxn id="63" idx="0"/>
            </p:cNvCxnSpPr>
            <p:nvPr/>
          </p:nvCxnSpPr>
          <p:spPr>
            <a:xfrm rot="16200000" flipV="1">
              <a:off x="5161694" y="2127969"/>
              <a:ext cx="793886" cy="1995469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krümmter Verbinder 95"/>
            <p:cNvCxnSpPr>
              <a:stCxn id="60" idx="0"/>
            </p:cNvCxnSpPr>
            <p:nvPr/>
          </p:nvCxnSpPr>
          <p:spPr>
            <a:xfrm rot="5400000" flipH="1" flipV="1">
              <a:off x="3265449" y="2952288"/>
              <a:ext cx="772331" cy="76657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r Verbinder 97"/>
            <p:cNvCxnSpPr>
              <a:stCxn id="62" idx="0"/>
            </p:cNvCxnSpPr>
            <p:nvPr/>
          </p:nvCxnSpPr>
          <p:spPr>
            <a:xfrm rot="16200000" flipV="1">
              <a:off x="4593534" y="2764106"/>
              <a:ext cx="1117374" cy="126728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18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67 L 0.13055 0.09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4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39 L 0.05608 0.06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112 L -0.06285 0.061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3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39 L -0.14878 0.08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40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9F4D9A6-1551-49BB-9F00-0C11D551C494}"/>
              </a:ext>
            </a:extLst>
          </p:cNvPr>
          <p:cNvSpPr/>
          <p:nvPr/>
        </p:nvSpPr>
        <p:spPr>
          <a:xfrm>
            <a:off x="288000" y="811028"/>
            <a:ext cx="4563386" cy="3845639"/>
          </a:xfrm>
          <a:prstGeom prst="roundRect">
            <a:avLst>
              <a:gd name="adj" fmla="val 764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142DDA-9316-4BBE-A7F6-D5D093CF3DCB}"/>
              </a:ext>
            </a:extLst>
          </p:cNvPr>
          <p:cNvSpPr txBox="1"/>
          <p:nvPr/>
        </p:nvSpPr>
        <p:spPr>
          <a:xfrm>
            <a:off x="2260954" y="81102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Data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4AB91E48-2DF5-4953-84C8-7DEDA6BE0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19750"/>
              </p:ext>
            </p:extLst>
          </p:nvPr>
        </p:nvGraphicFramePr>
        <p:xfrm>
          <a:off x="423333" y="1231781"/>
          <a:ext cx="4301070" cy="3206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845">
                  <a:extLst>
                    <a:ext uri="{9D8B030D-6E8A-4147-A177-3AD203B41FA5}">
                      <a16:colId xmlns:a16="http://schemas.microsoft.com/office/drawing/2014/main" val="220661799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612936066"/>
                    </a:ext>
                  </a:extLst>
                </a:gridCol>
                <a:gridCol w="386644">
                  <a:extLst>
                    <a:ext uri="{9D8B030D-6E8A-4147-A177-3AD203B41FA5}">
                      <a16:colId xmlns:a16="http://schemas.microsoft.com/office/drawing/2014/main" val="4033710927"/>
                    </a:ext>
                  </a:extLst>
                </a:gridCol>
                <a:gridCol w="1047046">
                  <a:extLst>
                    <a:ext uri="{9D8B030D-6E8A-4147-A177-3AD203B41FA5}">
                      <a16:colId xmlns:a16="http://schemas.microsoft.com/office/drawing/2014/main" val="1657655960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4155662487"/>
                    </a:ext>
                  </a:extLst>
                </a:gridCol>
                <a:gridCol w="716845">
                  <a:extLst>
                    <a:ext uri="{9D8B030D-6E8A-4147-A177-3AD203B41FA5}">
                      <a16:colId xmlns:a16="http://schemas.microsoft.com/office/drawing/2014/main" val="3294905001"/>
                    </a:ext>
                  </a:extLst>
                </a:gridCol>
              </a:tblGrid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714878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06921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76348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048748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64449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78777"/>
                  </a:ext>
                </a:extLst>
              </a:tr>
            </a:tbl>
          </a:graphicData>
        </a:graphic>
      </p:graphicFrame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46485215-1E30-466B-9B5D-EF839FF381B1}"/>
              </a:ext>
            </a:extLst>
          </p:cNvPr>
          <p:cNvGrpSpPr/>
          <p:nvPr/>
        </p:nvGrpSpPr>
        <p:grpSpPr>
          <a:xfrm>
            <a:off x="6669996" y="1279024"/>
            <a:ext cx="403933" cy="1287254"/>
            <a:chOff x="1695636" y="1247531"/>
            <a:chExt cx="403933" cy="1287254"/>
          </a:xfrm>
          <a:solidFill>
            <a:schemeClr val="bg1">
              <a:lumMod val="65000"/>
            </a:schemeClr>
          </a:solidFill>
        </p:grpSpPr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64AD37CD-BAD3-48A0-8170-3FE145612A46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1D157F07-A4CE-4E17-84BD-AC9123CA1AFC}"/>
                </a:ext>
              </a:extLst>
            </p:cNvPr>
            <p:cNvCxnSpPr>
              <a:stCxn id="7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96011C4A-CAE5-4763-A8D5-74394E333C41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5F24FA86-AAC4-4EB0-9DBC-1A1BFCD19F6B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44939713-FFB5-4E16-9357-5CC6691B0B49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FF376A10-B196-463D-BF70-1B67D05915BE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508F62E6-6C3E-424A-A899-97609FF709D2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B3B98ED-96E0-40B8-BC00-537A3A7C6B6B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2EB4301-F58D-4250-A903-8A72D6CB3455}"/>
              </a:ext>
            </a:extLst>
          </p:cNvPr>
          <p:cNvGrpSpPr/>
          <p:nvPr/>
        </p:nvGrpSpPr>
        <p:grpSpPr>
          <a:xfrm>
            <a:off x="8197605" y="2212676"/>
            <a:ext cx="403933" cy="1287254"/>
            <a:chOff x="1695636" y="1247531"/>
            <a:chExt cx="403933" cy="1287254"/>
          </a:xfrm>
          <a:solidFill>
            <a:schemeClr val="bg1">
              <a:lumMod val="65000"/>
            </a:schemeClr>
          </a:solidFill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D2D0FD82-F04B-4B9A-94C2-3FF6F64E7B1F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8C0644EF-6C2E-4C6B-BDA7-E4E5BA499F7E}"/>
                </a:ext>
              </a:extLst>
            </p:cNvPr>
            <p:cNvCxnSpPr>
              <a:stCxn id="82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6A2E4462-4023-4500-829A-2797248FA418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084A961F-4A95-47A6-AB94-B85D77D30850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4733288B-4A34-4F28-B3D4-AC7750D201AB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0C662179-23DE-44CD-8E67-28F275B0B194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4F66348A-48D8-4090-90A4-EB4C72465BB1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67B7953C-3072-4E9A-B704-DFEC8CEDB584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55B90C27-1B11-4344-A8E0-2568B986A3B3}"/>
              </a:ext>
            </a:extLst>
          </p:cNvPr>
          <p:cNvGrpSpPr/>
          <p:nvPr/>
        </p:nvGrpSpPr>
        <p:grpSpPr>
          <a:xfrm>
            <a:off x="6479113" y="3210673"/>
            <a:ext cx="403933" cy="1287254"/>
            <a:chOff x="1695636" y="1247531"/>
            <a:chExt cx="403933" cy="1287254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0462C362-7F81-4A0E-A47E-F6697C7DCBAF}"/>
                </a:ext>
              </a:extLst>
            </p:cNvPr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AD68101-F32D-40AB-965A-6C02C38745C3}"/>
                </a:ext>
              </a:extLst>
            </p:cNvPr>
            <p:cNvCxnSpPr>
              <a:stCxn id="95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E0127958-3285-4E56-8DC8-1CBDDF79BFC9}"/>
                </a:ext>
              </a:extLst>
            </p:cNvPr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B43EBC1B-721D-4032-894A-CBC1B04197E4}"/>
                </a:ext>
              </a:extLst>
            </p:cNvPr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724DC0C6-8545-4208-8B6D-BAAE899FB5B6}"/>
                </a:ext>
              </a:extLst>
            </p:cNvPr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52940CA3-C70F-4C2A-B8F6-7ED63A821701}"/>
                </a:ext>
              </a:extLst>
            </p:cNvPr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39ABE319-28DA-4E48-80CB-2C3040B31415}"/>
                </a:ext>
              </a:extLst>
            </p:cNvPr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7A068A3A-F116-4D68-9094-C06B1AF75292}"/>
                </a:ext>
              </a:extLst>
            </p:cNvPr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/>
          <p:cNvGrpSpPr/>
          <p:nvPr/>
        </p:nvGrpSpPr>
        <p:grpSpPr>
          <a:xfrm>
            <a:off x="5963964" y="731099"/>
            <a:ext cx="403933" cy="1287254"/>
            <a:chOff x="1695636" y="1247531"/>
            <a:chExt cx="403933" cy="1287254"/>
          </a:xfrm>
        </p:grpSpPr>
        <p:sp>
          <p:nvSpPr>
            <p:cNvPr id="7" name="Ellipse 6"/>
            <p:cNvSpPr/>
            <p:nvPr/>
          </p:nvSpPr>
          <p:spPr>
            <a:xfrm>
              <a:off x="1704513" y="1247531"/>
              <a:ext cx="390617" cy="381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>
              <a:stCxn id="7" idx="4"/>
            </p:cNvCxnSpPr>
            <p:nvPr/>
          </p:nvCxnSpPr>
          <p:spPr>
            <a:xfrm>
              <a:off x="1899822" y="1629271"/>
              <a:ext cx="0" cy="5457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713390" y="2135290"/>
              <a:ext cx="186431" cy="3994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>
              <a:off x="1895383" y="2148396"/>
              <a:ext cx="204186" cy="381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>
            <a:xfrm>
              <a:off x="1899822" y="1704513"/>
              <a:ext cx="195308" cy="159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 flipH="1">
              <a:off x="1695636" y="1704512"/>
              <a:ext cx="195308" cy="13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1890944" y="1722268"/>
              <a:ext cx="195308" cy="159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 flipH="1">
              <a:off x="1704513" y="1722267"/>
              <a:ext cx="195308" cy="1336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3F139A6C-3DBA-4032-9BC6-D706ECD27E3F}"/>
              </a:ext>
            </a:extLst>
          </p:cNvPr>
          <p:cNvCxnSpPr/>
          <p:nvPr/>
        </p:nvCxnSpPr>
        <p:spPr>
          <a:xfrm flipV="1">
            <a:off x="4562559" y="1365634"/>
            <a:ext cx="1266741" cy="5479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1D30A7D-CFA1-440F-A227-D6BABF2D8056}"/>
              </a:ext>
            </a:extLst>
          </p:cNvPr>
          <p:cNvCxnSpPr>
            <a:stCxn id="119" idx="3"/>
          </p:cNvCxnSpPr>
          <p:nvPr/>
        </p:nvCxnSpPr>
        <p:spPr>
          <a:xfrm flipV="1">
            <a:off x="4562559" y="2213038"/>
            <a:ext cx="1934307" cy="242941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3516A11F-1191-41A1-853C-596BC9DB9AEB}"/>
              </a:ext>
            </a:extLst>
          </p:cNvPr>
          <p:cNvCxnSpPr>
            <a:cxnSpLocks/>
          </p:cNvCxnSpPr>
          <p:nvPr/>
        </p:nvCxnSpPr>
        <p:spPr>
          <a:xfrm flipV="1">
            <a:off x="4562559" y="2938653"/>
            <a:ext cx="3532694" cy="3529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2BF25C61-9123-4846-909B-43ED6D844247}"/>
              </a:ext>
            </a:extLst>
          </p:cNvPr>
          <p:cNvCxnSpPr>
            <a:stCxn id="120" idx="3"/>
          </p:cNvCxnSpPr>
          <p:nvPr/>
        </p:nvCxnSpPr>
        <p:spPr>
          <a:xfrm>
            <a:off x="4571999" y="3501042"/>
            <a:ext cx="1791459" cy="317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80F8EB11-DBBC-478E-8582-26BF63860B6C}"/>
              </a:ext>
            </a:extLst>
          </p:cNvPr>
          <p:cNvCxnSpPr/>
          <p:nvPr/>
        </p:nvCxnSpPr>
        <p:spPr>
          <a:xfrm>
            <a:off x="4562559" y="2455979"/>
            <a:ext cx="2083338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FF2D270-D319-496F-B463-28D906EDA7CB}"/>
              </a:ext>
            </a:extLst>
          </p:cNvPr>
          <p:cNvCxnSpPr>
            <a:cxnSpLocks/>
          </p:cNvCxnSpPr>
          <p:nvPr/>
        </p:nvCxnSpPr>
        <p:spPr>
          <a:xfrm>
            <a:off x="4571999" y="1913559"/>
            <a:ext cx="2073897" cy="54242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CA0900CD-F349-4E6F-9607-E579496BD928}"/>
              </a:ext>
            </a:extLst>
          </p:cNvPr>
          <p:cNvCxnSpPr>
            <a:cxnSpLocks/>
          </p:cNvCxnSpPr>
          <p:nvPr/>
        </p:nvCxnSpPr>
        <p:spPr>
          <a:xfrm flipV="1">
            <a:off x="4581443" y="2454442"/>
            <a:ext cx="2064454" cy="51040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CC621A1-5CBC-4072-A30D-19FF8D3D521C}"/>
              </a:ext>
            </a:extLst>
          </p:cNvPr>
          <p:cNvCxnSpPr/>
          <p:nvPr/>
        </p:nvCxnSpPr>
        <p:spPr>
          <a:xfrm>
            <a:off x="521908" y="1538474"/>
            <a:ext cx="4095567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hteck: abgerundete Ecken 119">
            <a:extLst>
              <a:ext uri="{FF2B5EF4-FFF2-40B4-BE49-F238E27FC236}">
                <a16:creationId xmlns:a16="http://schemas.microsoft.com/office/drawing/2014/main" id="{A443EA03-F5C7-4D0E-A549-FED5B4927053}"/>
              </a:ext>
            </a:extLst>
          </p:cNvPr>
          <p:cNvSpPr/>
          <p:nvPr/>
        </p:nvSpPr>
        <p:spPr>
          <a:xfrm>
            <a:off x="2637692" y="3334429"/>
            <a:ext cx="1934307" cy="333225"/>
          </a:xfrm>
          <a:prstGeom prst="roundRect">
            <a:avLst>
              <a:gd name="adj" fmla="val 35723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5C4E2913-9634-4D75-A662-9034BC1CDEE0}"/>
              </a:ext>
            </a:extLst>
          </p:cNvPr>
          <p:cNvSpPr/>
          <p:nvPr/>
        </p:nvSpPr>
        <p:spPr>
          <a:xfrm>
            <a:off x="2637692" y="1753760"/>
            <a:ext cx="1924867" cy="1404437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0195 L 0.00122 0.0827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2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111 L -0.16632 -0.0802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0" y="-39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07847 0.1808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902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3856391" cy="1859401"/>
          </a:xfrm>
        </p:spPr>
        <p:txBody>
          <a:bodyPr/>
          <a:lstStyle/>
          <a:p>
            <a:r>
              <a:rPr lang="de-DE" dirty="0" err="1"/>
              <a:t>Testdata</a:t>
            </a:r>
            <a:r>
              <a:rPr lang="de-DE" dirty="0"/>
              <a:t>-Generator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/>
              <a:t>Vector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/Dummy Variable</a:t>
            </a:r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pPr marL="342900" indent="-342900">
              <a:buFont typeface="+mj-lt"/>
              <a:buAutoNum type="arabicPeriod" startAt="3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 startAt="4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78227" y="1618571"/>
            <a:ext cx="8182818" cy="719296"/>
            <a:chOff x="801288" y="1638300"/>
            <a:chExt cx="8182818" cy="719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413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𝐷𝑒𝑠𝑡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4" name="Textfeld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88" y="1638300"/>
                  <a:ext cx="818281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Geschweifte Klammer links 6"/>
            <p:cNvSpPr/>
            <p:nvPr/>
          </p:nvSpPr>
          <p:spPr>
            <a:xfrm rot="16200000">
              <a:off x="1390650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eschweifte Klammer links 9"/>
            <p:cNvSpPr/>
            <p:nvPr/>
          </p:nvSpPr>
          <p:spPr>
            <a:xfrm rot="16200000">
              <a:off x="2380186" y="1548229"/>
              <a:ext cx="95250" cy="95250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eschweifte Klammer links 10"/>
            <p:cNvSpPr/>
            <p:nvPr/>
          </p:nvSpPr>
          <p:spPr>
            <a:xfrm rot="16200000">
              <a:off x="3661298" y="1256651"/>
              <a:ext cx="95250" cy="1535653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4847692" y="1642946"/>
              <a:ext cx="95251" cy="763064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eschweifte Klammer links 12"/>
            <p:cNvSpPr/>
            <p:nvPr/>
          </p:nvSpPr>
          <p:spPr>
            <a:xfrm rot="16200000">
              <a:off x="5899834" y="1399688"/>
              <a:ext cx="95251" cy="1249580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eschweifte Klammer links 13"/>
            <p:cNvSpPr/>
            <p:nvPr/>
          </p:nvSpPr>
          <p:spPr>
            <a:xfrm rot="16200000">
              <a:off x="7681011" y="1047261"/>
              <a:ext cx="95252" cy="19544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2369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229680" y="2111375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413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581324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4</a:t>
              </a: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76509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819860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7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601038" y="211137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=849</m:t>
                      </m:r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089" y="2023621"/>
                <a:ext cx="669542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/>
          <p:cNvGrpSpPr/>
          <p:nvPr/>
        </p:nvGrpSpPr>
        <p:grpSpPr>
          <a:xfrm>
            <a:off x="590535" y="3155586"/>
            <a:ext cx="2736998" cy="830997"/>
            <a:chOff x="523629" y="2858670"/>
            <a:chExt cx="2736998" cy="830997"/>
          </a:xfrm>
        </p:grpSpPr>
        <p:sp>
          <p:nvSpPr>
            <p:cNvPr id="23" name="Textfeld 22"/>
            <p:cNvSpPr txBox="1"/>
            <p:nvPr/>
          </p:nvSpPr>
          <p:spPr>
            <a:xfrm>
              <a:off x="523629" y="2858670"/>
              <a:ext cx="1039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Also </a:t>
              </a:r>
              <a:r>
                <a:rPr lang="de-DE" sz="1600" dirty="0" err="1"/>
                <a:t>add</a:t>
              </a:r>
              <a:r>
                <a:rPr lang="de-DE" sz="1600" dirty="0"/>
                <a:t>:</a:t>
              </a:r>
            </a:p>
            <a:p>
              <a:endParaRPr lang="de-DE" sz="1600" dirty="0"/>
            </a:p>
            <a:p>
              <a:endParaRPr lang="de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/>
                <p:cNvSpPr txBox="1"/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𝑠𝑡𝑟𝑎𝑡𝑎𝐺𝑟𝑜𝑢𝑝𝑒𝑑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24" name="Textfeld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658" y="2858670"/>
                  <a:ext cx="1665969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24"/>
          <p:cNvGrpSpPr/>
          <p:nvPr/>
        </p:nvGrpSpPr>
        <p:grpSpPr>
          <a:xfrm>
            <a:off x="2052535" y="3587088"/>
            <a:ext cx="5038930" cy="1047565"/>
            <a:chOff x="3586579" y="2627790"/>
            <a:chExt cx="5038930" cy="1047565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35" name="Abgerundetes Rechteck 34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36" name="Abgerundetes Rechteck 3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37" name="Abgerundetes Rechteck 3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7" name="Gruppieren 26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32" name="Abgerundetes Rechteck 31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33" name="Abgerundetes Rechteck 32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34" name="Abgerundetes Rechteck 33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9" name="Abgerundetes Rechteck 28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31" name="Abgerundetes Rechteck 30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3" y="1266031"/>
            <a:ext cx="6823014" cy="36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80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09" y="716906"/>
            <a:ext cx="5700700" cy="43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30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FDA6A9-C0D8-4B4C-80C0-626CF262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25" y="852688"/>
            <a:ext cx="6236550" cy="400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14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Gower Distance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306782" cy="479811"/>
              </a:xfrm>
              <a:prstGeom prst="rect">
                <a:avLst/>
              </a:prstGeom>
              <a:blipFill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11442"/>
              </p:ext>
            </p:extLst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=0.647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den>
                              </m:f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5414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Euclidean Distance (MED)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similarity score based on variable 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7339" y="1600201"/>
            <a:ext cx="8569325" cy="998034"/>
          </a:xfrm>
        </p:spPr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dirty="0"/>
              <a:t>Binary </a:t>
            </a:r>
            <a:r>
              <a:rPr lang="en-US" sz="1400" dirty="0"/>
              <a:t>(irrelevant for our data)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Categorical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dirty="0"/>
              <a:t>Numerical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/>
              <p:cNvSpPr txBox="1">
                <a:spLocks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None/>
                  <a:tabLst>
                    <a:tab pos="179909" algn="l"/>
                  </a:tabLst>
                  <a:defRPr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179910" indent="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itchFamily="18" charset="2"/>
                  <a:buNone/>
                  <a:tabLst>
                    <a:tab pos="359819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35981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None/>
                  <a:tabLst>
                    <a:tab pos="53972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539729" indent="0" algn="l" defTabSz="179909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itchFamily="34" charset="0"/>
                  <a:buNone/>
                  <a:tabLst>
                    <a:tab pos="719638" algn="l"/>
                  </a:tabLst>
                  <a:defRPr sz="1333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719638" indent="-179909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itchFamily="34" charset="0"/>
                  <a:buChar char="-"/>
                  <a:tabLst>
                    <a:tab pos="746095" algn="l"/>
                  </a:tabLst>
                  <a:defRPr sz="1333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09541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76401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7386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38370" indent="-190492" algn="l" defTabSz="761970" rtl="0" eaLnBrk="1" latinLnBrk="0" hangingPunct="1">
                  <a:lnSpc>
                    <a:spcPct val="90000"/>
                  </a:lnSpc>
                  <a:spcBef>
                    <a:spcPts val="417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depicts the range of relevant values for 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, e.g. age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…,90}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" y="4695541"/>
                <a:ext cx="8569325" cy="250025"/>
              </a:xfrm>
              <a:prstGeom prst="rect">
                <a:avLst/>
              </a:prstGeom>
              <a:blipFill>
                <a:blip r:embed="rId3"/>
                <a:stretch>
                  <a:fillRect l="-640" t="-19512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2418697"/>
                <a:ext cx="572302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2243713"/>
                <a:ext cx="2306782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27" y="3246553"/>
                <a:ext cx="572302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  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152456"/>
                <a:ext cx="2598738" cy="593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231896" y="811974"/>
            <a:ext cx="105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Example</a:t>
            </a:r>
            <a:r>
              <a:rPr lang="de-DE" sz="1600" dirty="0"/>
              <a:t>:</a:t>
            </a:r>
          </a:p>
          <a:p>
            <a:endParaRPr lang="de-DE" sz="1600" dirty="0"/>
          </a:p>
          <a:p>
            <a:endParaRPr lang="de-DE" sz="1600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5344108" y="1224345"/>
          <a:ext cx="3198978" cy="152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31595">
                  <a:extLst>
                    <a:ext uri="{9D8B030D-6E8A-4147-A177-3AD203B41FA5}">
                      <a16:colId xmlns:a16="http://schemas.microsoft.com/office/drawing/2014/main" val="3612491196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170724844"/>
                    </a:ext>
                  </a:extLst>
                </a:gridCol>
                <a:gridCol w="644237">
                  <a:extLst>
                    <a:ext uri="{9D8B030D-6E8A-4147-A177-3AD203B41FA5}">
                      <a16:colId xmlns:a16="http://schemas.microsoft.com/office/drawing/2014/main" val="474820672"/>
                    </a:ext>
                  </a:extLst>
                </a:gridCol>
                <a:gridCol w="907856">
                  <a:extLst>
                    <a:ext uri="{9D8B030D-6E8A-4147-A177-3AD203B41FA5}">
                      <a16:colId xmlns:a16="http://schemas.microsoft.com/office/drawing/2014/main" val="1093271148"/>
                    </a:ext>
                  </a:extLst>
                </a:gridCol>
              </a:tblGrid>
              <a:tr h="256007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travelDist</a:t>
                      </a:r>
                      <a:endParaRPr lang="de-DE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age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gender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93638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657250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974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50978"/>
                  </a:ext>
                </a:extLst>
              </a:tr>
              <a:tr h="256007">
                <a:tc>
                  <a:txBody>
                    <a:bodyPr/>
                    <a:lstStyle/>
                    <a:p>
                      <a:r>
                        <a:rPr lang="de-DE" sz="14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66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98−110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45−46</m:t>
                                </m:r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=12.0</m:t>
                    </m:r>
                  </m:oMath>
                </a14:m>
                <a:r>
                  <a:rPr lang="de-DE" sz="1200" b="0" dirty="0"/>
                  <a:t>8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31" y="3526636"/>
                <a:ext cx="3301128" cy="33111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87−98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40−46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=13.42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2945791"/>
                <a:ext cx="3325374" cy="31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2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1" y="1338306"/>
            <a:ext cx="7904057" cy="34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45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PCA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31" y="704850"/>
            <a:ext cx="5812626" cy="4273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A76798-10F3-4CCA-A6A6-57000BC48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6EF899-4890-41F9-B6E4-6B03C28203D1}"/>
              </a:ext>
            </a:extLst>
          </p:cNvPr>
          <p:cNvSpPr/>
          <p:nvPr/>
        </p:nvSpPr>
        <p:spPr>
          <a:xfrm>
            <a:off x="2108200" y="247650"/>
            <a:ext cx="5568950" cy="1225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drinnen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F0C419CF-8EF9-41ED-8FDD-F4F8B66F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27746" cy="5039519"/>
          </a:xfrm>
          <a:prstGeom prst="rect">
            <a:avLst/>
          </a:prstGeom>
        </p:spPr>
      </p:pic>
      <p:pic>
        <p:nvPicPr>
          <p:cNvPr id="13" name="Grafik 12" descr="Ein Bild, das Doughnut, Donut, Fenster, sitzend enthält.&#10;&#10;Mit sehr hoher Zuverlässigkeit generierte Beschreibung">
            <a:extLst>
              <a:ext uri="{FF2B5EF4-FFF2-40B4-BE49-F238E27FC236}">
                <a16:creationId xmlns:a16="http://schemas.microsoft.com/office/drawing/2014/main" id="{47AB4020-F4DE-4952-9346-FC5AE57EB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85" y="1372394"/>
            <a:ext cx="1896015" cy="2341562"/>
          </a:xfrm>
          <a:prstGeom prst="rect">
            <a:avLst/>
          </a:prstGeom>
        </p:spPr>
      </p:pic>
      <p:pic>
        <p:nvPicPr>
          <p:cNvPr id="15" name="Grafik 14" descr="Ein Bild, das Tier, Gliederfüßer enthält.&#10;&#10;Mit hoher Zuverlässigkeit generierte Beschreibung">
            <a:extLst>
              <a:ext uri="{FF2B5EF4-FFF2-40B4-BE49-F238E27FC236}">
                <a16:creationId xmlns:a16="http://schemas.microsoft.com/office/drawing/2014/main" id="{06B7F9A3-F2DB-4111-BAE6-382CC9C94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54" y="0"/>
            <a:ext cx="3527746" cy="50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3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" y="1509000"/>
            <a:ext cx="8633254" cy="240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28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264181"/>
            <a:ext cx="6569634" cy="1593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" y="2972884"/>
            <a:ext cx="6569633" cy="157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 descr="Ein Bild, das Wand enthält.&#10;&#10;Mit hoher Zuverlässigkeit generierte Beschreibung">
            <a:extLst>
              <a:ext uri="{FF2B5EF4-FFF2-40B4-BE49-F238E27FC236}">
                <a16:creationId xmlns:a16="http://schemas.microsoft.com/office/drawing/2014/main" id="{C9D43F45-0850-49B1-8768-B232BEDA2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36" y="1170000"/>
            <a:ext cx="1524078" cy="342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" y="1509000"/>
            <a:ext cx="8568000" cy="236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3338004" y="3870852"/>
            <a:ext cx="1744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(in </a:t>
            </a:r>
            <a:r>
              <a:rPr lang="de-DE" sz="1200" dirty="0" err="1"/>
              <a:t>roughly</a:t>
            </a:r>
            <a:r>
              <a:rPr lang="de-DE" sz="1200" dirty="0"/>
              <a:t> 25 </a:t>
            </a:r>
            <a:r>
              <a:rPr lang="de-DE" sz="1200" dirty="0" err="1"/>
              <a:t>minutes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261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1" y="959999"/>
            <a:ext cx="8569325" cy="229609"/>
          </a:xfrm>
        </p:spPr>
        <p:txBody>
          <a:bodyPr/>
          <a:lstStyle/>
          <a:p>
            <a:r>
              <a:rPr lang="de-DE" dirty="0"/>
              <a:t>Person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961449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Accuracy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en-US" dirty="0"/>
                            <a:t>%)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961449"/>
                  </p:ext>
                </p:extLst>
              </p:nvPr>
            </p:nvGraphicFramePr>
            <p:xfrm>
              <a:off x="1466335" y="260862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9336271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0441408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94027846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32241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Accuracy</a:t>
                          </a:r>
                          <a:r>
                            <a:rPr lang="de-DE" dirty="0"/>
                            <a:t> (</a:t>
                          </a:r>
                          <a:r>
                            <a:rPr lang="en-US" dirty="0"/>
                            <a:t>%)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305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100000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75.83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73.54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69.56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28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203279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92.93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93.48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74.58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6504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1367161"/>
            <a:ext cx="8568661" cy="3595456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Hidden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Why</a:t>
            </a:r>
            <a:r>
              <a:rPr lang="de-DE" dirty="0"/>
              <a:t>?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Others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worse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clear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correlation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				    larger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leads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higher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variance</a:t>
            </a:r>
            <a:endParaRPr lang="de-DE" dirty="0"/>
          </a:p>
          <a:p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2539014" y="4199841"/>
            <a:ext cx="559293" cy="14204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7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Not </a:t>
            </a:r>
            <a:r>
              <a:rPr lang="de-DE" dirty="0" err="1"/>
              <a:t>reproducable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?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People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/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Individuality</a:t>
            </a:r>
            <a:r>
              <a:rPr lang="de-DE" dirty="0"/>
              <a:t> of </a:t>
            </a:r>
            <a:r>
              <a:rPr lang="de-DE" dirty="0" err="1"/>
              <a:t>lifestyle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Complete</a:t>
            </a:r>
            <a:r>
              <a:rPr lang="de-DE" dirty="0"/>
              <a:t> inverse </a:t>
            </a:r>
            <a:r>
              <a:rPr lang="de-DE" dirty="0" err="1"/>
              <a:t>behaviour</a:t>
            </a:r>
            <a:r>
              <a:rPr lang="de-DE" dirty="0"/>
              <a:t> in same </a:t>
            </a:r>
            <a:r>
              <a:rPr lang="de-DE" dirty="0" err="1"/>
              <a:t>strata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No</a:t>
            </a:r>
            <a:r>
              <a:rPr lang="de-DE" dirty="0"/>
              <a:t> observable </a:t>
            </a:r>
            <a:r>
              <a:rPr lang="de-DE" dirty="0" err="1"/>
              <a:t>clusters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Analyse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of DT and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Network </a:t>
            </a:r>
            <a:r>
              <a:rPr lang="de-DE" dirty="0" err="1"/>
              <a:t>representation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 descr="Detektiv, Suche, Mann, VergrÃ¶Ãern, Untersuchu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37" y="1719870"/>
            <a:ext cx="2432957" cy="24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7525" y="2527700"/>
            <a:ext cx="8569325" cy="820725"/>
          </a:xfrm>
        </p:spPr>
        <p:txBody>
          <a:bodyPr/>
          <a:lstStyle/>
          <a:p>
            <a:pPr algn="ctr"/>
            <a:r>
              <a:rPr lang="de-DE" sz="50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WE NEED MORE INFORMATION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1B4D488-120A-4B8D-B4E6-81A2E987EF4E}"/>
              </a:ext>
            </a:extLst>
          </p:cNvPr>
          <p:cNvGrpSpPr/>
          <p:nvPr/>
        </p:nvGrpSpPr>
        <p:grpSpPr>
          <a:xfrm>
            <a:off x="1828027" y="676651"/>
            <a:ext cx="5373633" cy="1939521"/>
            <a:chOff x="1815189" y="737004"/>
            <a:chExt cx="5373633" cy="2207980"/>
          </a:xfrm>
        </p:grpSpPr>
        <p:sp>
          <p:nvSpPr>
            <p:cNvPr id="6" name="Pfeil: nach unten 5">
              <a:extLst>
                <a:ext uri="{FF2B5EF4-FFF2-40B4-BE49-F238E27FC236}">
                  <a16:creationId xmlns:a16="http://schemas.microsoft.com/office/drawing/2014/main" id="{D3E5CEAF-66B5-49D2-A912-F64BE3B2B658}"/>
                </a:ext>
              </a:extLst>
            </p:cNvPr>
            <p:cNvSpPr/>
            <p:nvPr/>
          </p:nvSpPr>
          <p:spPr>
            <a:xfrm>
              <a:off x="3962400" y="737004"/>
              <a:ext cx="1085850" cy="194904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30233BB9-151A-4992-8ACB-78C40E8E6D7C}"/>
                </a:ext>
              </a:extLst>
            </p:cNvPr>
            <p:cNvSpPr/>
            <p:nvPr/>
          </p:nvSpPr>
          <p:spPr>
            <a:xfrm rot="2593758">
              <a:off x="6102972" y="112928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68C26680-9E1C-40B0-9EE5-CDBA1B69D1D4}"/>
                </a:ext>
              </a:extLst>
            </p:cNvPr>
            <p:cNvSpPr/>
            <p:nvPr/>
          </p:nvSpPr>
          <p:spPr>
            <a:xfrm rot="18923974">
              <a:off x="1815189" y="112357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53E982D-1488-4CB1-B89B-6215445549AF}"/>
              </a:ext>
            </a:extLst>
          </p:cNvPr>
          <p:cNvGrpSpPr/>
          <p:nvPr/>
        </p:nvGrpSpPr>
        <p:grpSpPr>
          <a:xfrm rot="10800000">
            <a:off x="1895370" y="3080862"/>
            <a:ext cx="5373633" cy="1939521"/>
            <a:chOff x="1815189" y="737004"/>
            <a:chExt cx="5373633" cy="2207980"/>
          </a:xfrm>
        </p:grpSpPr>
        <p:sp>
          <p:nvSpPr>
            <p:cNvPr id="18" name="Pfeil: nach unten 17">
              <a:extLst>
                <a:ext uri="{FF2B5EF4-FFF2-40B4-BE49-F238E27FC236}">
                  <a16:creationId xmlns:a16="http://schemas.microsoft.com/office/drawing/2014/main" id="{9F5C209B-8A6A-4FA4-A8F6-274593B2CF36}"/>
                </a:ext>
              </a:extLst>
            </p:cNvPr>
            <p:cNvSpPr/>
            <p:nvPr/>
          </p:nvSpPr>
          <p:spPr>
            <a:xfrm>
              <a:off x="3962400" y="737004"/>
              <a:ext cx="1085850" cy="194904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feil: nach unten 18">
              <a:extLst>
                <a:ext uri="{FF2B5EF4-FFF2-40B4-BE49-F238E27FC236}">
                  <a16:creationId xmlns:a16="http://schemas.microsoft.com/office/drawing/2014/main" id="{6236AD78-BB16-4707-8C1D-514040E0E1C2}"/>
                </a:ext>
              </a:extLst>
            </p:cNvPr>
            <p:cNvSpPr/>
            <p:nvPr/>
          </p:nvSpPr>
          <p:spPr>
            <a:xfrm rot="2593758">
              <a:off x="6102972" y="112928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feil: nach unten 19">
              <a:extLst>
                <a:ext uri="{FF2B5EF4-FFF2-40B4-BE49-F238E27FC236}">
                  <a16:creationId xmlns:a16="http://schemas.microsoft.com/office/drawing/2014/main" id="{744DD963-AC72-4FBD-BA6F-69A3ACB3C8E8}"/>
                </a:ext>
              </a:extLst>
            </p:cNvPr>
            <p:cNvSpPr/>
            <p:nvPr/>
          </p:nvSpPr>
          <p:spPr>
            <a:xfrm rot="18923974">
              <a:off x="1815189" y="1123579"/>
              <a:ext cx="1085850" cy="1815695"/>
            </a:xfrm>
            <a:prstGeom prst="downArrow">
              <a:avLst>
                <a:gd name="adj1" fmla="val 30702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78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your</a:t>
            </a:r>
            <a:r>
              <a:rPr lang="de-DE" sz="6000" dirty="0"/>
              <a:t> </a:t>
            </a:r>
            <a:r>
              <a:rPr lang="de-DE" sz="6000" dirty="0" err="1"/>
              <a:t>attention</a:t>
            </a:r>
            <a:br>
              <a:rPr lang="de-DE" sz="6000" dirty="0"/>
            </a:br>
            <a:endParaRPr lang="de-DE" sz="6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21933"/>
            <a:ext cx="8569325" cy="41701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Zusammenfassung der Daten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Welche Attribute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Verteilung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Ziel des </a:t>
            </a:r>
            <a:r>
              <a:rPr lang="de-DE" dirty="0" err="1"/>
              <a:t>Clusterings</a:t>
            </a:r>
            <a:endParaRPr lang="de-DE" dirty="0"/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Strata</a:t>
            </a:r>
            <a:r>
              <a:rPr lang="de-DE" dirty="0"/>
              <a:t> reproduzieren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6 </a:t>
            </a:r>
            <a:r>
              <a:rPr lang="de-DE" dirty="0" err="1"/>
              <a:t>Stratas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Mehrere Zusammengefasst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Eigenes Cluster finden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gemacht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/>
              <a:t>Testdaten ( Verteilung und </a:t>
            </a:r>
            <a:r>
              <a:rPr lang="de-DE" dirty="0" err="1"/>
              <a:t>Vector</a:t>
            </a:r>
            <a:r>
              <a:rPr lang="de-DE" dirty="0"/>
              <a:t>)[Python]</a:t>
            </a:r>
          </a:p>
          <a:p>
            <a:pPr marL="522810" lvl="1" indent="-342900">
              <a:buFont typeface="+mj-lt"/>
              <a:buAutoNum type="arabicPeriod"/>
            </a:pPr>
            <a:r>
              <a:rPr lang="de-DE" dirty="0" err="1"/>
              <a:t>Rapidminer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Clustering [Gower]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PCA[Zeitgewinn aber </a:t>
            </a:r>
            <a:r>
              <a:rPr lang="de-DE" dirty="0" err="1"/>
              <a:t>selbes</a:t>
            </a:r>
            <a:r>
              <a:rPr lang="de-DE" dirty="0"/>
              <a:t> Erg.]</a:t>
            </a:r>
          </a:p>
          <a:p>
            <a:pPr marL="702719" lvl="2" indent="-342900">
              <a:buFont typeface="+mj-lt"/>
              <a:buAutoNum type="arabicPeriod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702719" lvl="2" indent="-342900">
              <a:buFont typeface="+mj-lt"/>
              <a:buAutoNum type="arabicPeriod"/>
            </a:pPr>
            <a:r>
              <a:rPr lang="de-DE" dirty="0"/>
              <a:t>NN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haben wir nun?</a:t>
            </a:r>
          </a:p>
          <a:p>
            <a:pPr marL="522810" lvl="1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2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definition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97" y="1319143"/>
            <a:ext cx="4146359" cy="3341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996021" y="466886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Lotero</a:t>
            </a:r>
            <a:r>
              <a:rPr lang="en-US" sz="900" dirty="0"/>
              <a:t>, Laura, et al. "Rich do not rise early: </a:t>
            </a:r>
            <a:r>
              <a:rPr lang="en-US" sz="900" dirty="0" err="1"/>
              <a:t>spatio</a:t>
            </a:r>
            <a:r>
              <a:rPr lang="en-US" sz="900" dirty="0"/>
              <a:t>-temporal</a:t>
            </a:r>
          </a:p>
          <a:p>
            <a:r>
              <a:rPr lang="en-US" sz="900" dirty="0"/>
              <a:t> patterns in the mobility networks of different socio-economic classes." </a:t>
            </a:r>
            <a:endParaRPr lang="de-DE" sz="80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855433"/>
            <a:ext cx="4098232" cy="181169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/>
            <a:r>
              <a:rPr lang="de-DE" i="1" dirty="0"/>
              <a:t>„Based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paper</a:t>
            </a:r>
            <a:r>
              <a:rPr lang="de-DE" i="1" dirty="0"/>
              <a:t> of </a:t>
            </a:r>
            <a:r>
              <a:rPr lang="de-DE" i="1" dirty="0" err="1"/>
              <a:t>Loter</a:t>
            </a:r>
            <a:r>
              <a:rPr lang="de-DE" i="1" dirty="0"/>
              <a:t> et al.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analyzed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movement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of Medellín.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movements</a:t>
            </a:r>
            <a:r>
              <a:rPr lang="de-DE" i="1" dirty="0"/>
              <a:t>, of </a:t>
            </a:r>
            <a:r>
              <a:rPr lang="de-DE" i="1" dirty="0" err="1"/>
              <a:t>six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groups</a:t>
            </a:r>
            <a:r>
              <a:rPr lang="de-DE" i="1" dirty="0"/>
              <a:t>,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given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,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example</a:t>
            </a:r>
            <a:r>
              <a:rPr lang="de-DE" i="1" dirty="0"/>
              <a:t>,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endpoints</a:t>
            </a:r>
            <a:r>
              <a:rPr lang="de-DE" i="1" dirty="0"/>
              <a:t> of </a:t>
            </a:r>
            <a:r>
              <a:rPr lang="de-DE" i="1" dirty="0" err="1"/>
              <a:t>travelling</a:t>
            </a:r>
            <a:r>
              <a:rPr lang="de-DE" i="1" dirty="0"/>
              <a:t>, </a:t>
            </a:r>
            <a:r>
              <a:rPr lang="de-DE" i="1" dirty="0" err="1"/>
              <a:t>reason</a:t>
            </a:r>
            <a:r>
              <a:rPr lang="de-DE" i="1" dirty="0"/>
              <a:t>,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means</a:t>
            </a:r>
            <a:r>
              <a:rPr lang="de-DE" i="1" dirty="0"/>
              <a:t> of </a:t>
            </a:r>
            <a:r>
              <a:rPr lang="de-DE" i="1" dirty="0" err="1"/>
              <a:t>transportation</a:t>
            </a:r>
            <a:r>
              <a:rPr lang="de-DE" i="1" dirty="0"/>
              <a:t>,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well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personal </a:t>
            </a:r>
            <a:r>
              <a:rPr lang="de-DE" i="1" dirty="0" err="1"/>
              <a:t>information</a:t>
            </a:r>
            <a:r>
              <a:rPr lang="de-DE" i="1" dirty="0"/>
              <a:t>, like </a:t>
            </a:r>
            <a:r>
              <a:rPr lang="de-DE" i="1" dirty="0" err="1"/>
              <a:t>gender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age</a:t>
            </a:r>
            <a:r>
              <a:rPr lang="de-DE" i="1" dirty="0"/>
              <a:t>.</a:t>
            </a:r>
          </a:p>
          <a:p>
            <a:pPr lvl="1"/>
            <a:r>
              <a:rPr lang="de-DE" i="1" dirty="0"/>
              <a:t>The </a:t>
            </a:r>
            <a:r>
              <a:rPr lang="de-DE" i="1" dirty="0" err="1"/>
              <a:t>task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find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these</a:t>
            </a:r>
            <a:r>
              <a:rPr lang="de-DE" i="1" dirty="0"/>
              <a:t> </a:t>
            </a:r>
            <a:r>
              <a:rPr lang="de-DE" i="1" dirty="0" err="1"/>
              <a:t>entries</a:t>
            </a:r>
            <a:r>
              <a:rPr lang="de-DE" i="1" dirty="0"/>
              <a:t> and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socio-economic</a:t>
            </a:r>
            <a:r>
              <a:rPr lang="de-DE" i="1" dirty="0"/>
              <a:t> </a:t>
            </a:r>
            <a:r>
              <a:rPr lang="de-DE" i="1" dirty="0" err="1"/>
              <a:t>group</a:t>
            </a:r>
            <a:r>
              <a:rPr lang="de-DE" i="1" dirty="0"/>
              <a:t> of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person</a:t>
            </a:r>
            <a:r>
              <a:rPr lang="de-DE" i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149953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Data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de-DE" dirty="0"/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look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like?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927133"/>
                  </p:ext>
                </p:extLst>
              </p:nvPr>
            </p:nvGraphicFramePr>
            <p:xfrm>
              <a:off x="350143" y="721777"/>
              <a:ext cx="3760217" cy="4158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230">
                      <a:extLst>
                        <a:ext uri="{9D8B030D-6E8A-4147-A177-3AD203B41FA5}">
                          <a16:colId xmlns:a16="http://schemas.microsoft.com/office/drawing/2014/main" val="3562137753"/>
                        </a:ext>
                      </a:extLst>
                    </a:gridCol>
                    <a:gridCol w="1741987">
                      <a:extLst>
                        <a:ext uri="{9D8B030D-6E8A-4147-A177-3AD203B41FA5}">
                          <a16:colId xmlns:a16="http://schemas.microsoft.com/office/drawing/2014/main" val="3166513851"/>
                        </a:ext>
                      </a:extLst>
                    </a:gridCol>
                  </a:tblGrid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547323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3090558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Destination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[1,413]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355946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Reason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76427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Means </a:t>
                          </a:r>
                          <a:r>
                            <a:rPr lang="de-DE" dirty="0"/>
                            <a:t>of Transportation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[1,7]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21865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Average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294239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Time </a:t>
                          </a:r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AM,</a:t>
                          </a:r>
                          <a:r>
                            <a:rPr lang="de-DE" baseline="0" dirty="0"/>
                            <a:t> MD, PM, MN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869497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116434" t="-759322" r="-1399" b="-3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11622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ℕ</a:t>
                          </a:r>
                          <a:endParaRPr lang="de-D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0292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Gender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356590"/>
                      </a:ext>
                    </a:extLst>
                  </a:tr>
                  <a:tr h="3609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Strata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b="0" dirty="0"/>
                            <a:t>[1,2,3,4,5,6]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24775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61471819"/>
              </p:ext>
            </p:extLst>
          </p:nvPr>
        </p:nvGraphicFramePr>
        <p:xfrm>
          <a:off x="3503720" y="72177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350142" y="4536489"/>
            <a:ext cx="3760217" cy="34351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of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should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do?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9" y="861134"/>
            <a:ext cx="2837601" cy="4130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stratas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1642118" y="872716"/>
            <a:ext cx="5859764" cy="833086"/>
            <a:chOff x="1706139" y="1404000"/>
            <a:chExt cx="5859764" cy="833086"/>
          </a:xfrm>
        </p:grpSpPr>
        <p:sp>
          <p:nvSpPr>
            <p:cNvPr id="6" name="Abgerundetes Rechteck 5"/>
            <p:cNvSpPr/>
            <p:nvPr/>
          </p:nvSpPr>
          <p:spPr>
            <a:xfrm>
              <a:off x="1706139" y="1953001"/>
              <a:ext cx="736847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3318175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Cluster</a:t>
              </a:r>
            </a:p>
          </p:txBody>
        </p:sp>
        <p:cxnSp>
          <p:nvCxnSpPr>
            <p:cNvPr id="9" name="Gerade Verbindung mit Pfeil 8"/>
            <p:cNvCxnSpPr>
              <a:stCxn id="6" idx="3"/>
              <a:endCxn id="7" idx="1"/>
            </p:cNvCxnSpPr>
            <p:nvPr/>
          </p:nvCxnSpPr>
          <p:spPr>
            <a:xfrm flipV="1">
              <a:off x="2442986" y="2095043"/>
              <a:ext cx="875189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bgerundetes Rechteck 9"/>
            <p:cNvSpPr/>
            <p:nvPr/>
          </p:nvSpPr>
          <p:spPr>
            <a:xfrm>
              <a:off x="6422162" y="1953000"/>
              <a:ext cx="1143741" cy="2840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Strata</a:t>
              </a:r>
              <a:endParaRPr lang="de-DE" dirty="0"/>
            </a:p>
          </p:txBody>
        </p:sp>
        <p:cxnSp>
          <p:nvCxnSpPr>
            <p:cNvPr id="12" name="Gerade Verbindung mit Pfeil 11"/>
            <p:cNvCxnSpPr>
              <a:stCxn id="7" idx="3"/>
              <a:endCxn id="10" idx="1"/>
            </p:cNvCxnSpPr>
            <p:nvPr/>
          </p:nvCxnSpPr>
          <p:spPr>
            <a:xfrm>
              <a:off x="4461916" y="2095043"/>
              <a:ext cx="1960246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07039" y="1404000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2623553" y="1975584"/>
            <a:ext cx="5038930" cy="1047565"/>
            <a:chOff x="3586579" y="2627790"/>
            <a:chExt cx="5038930" cy="1047565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586579" y="2627790"/>
              <a:ext cx="1620460" cy="1047565"/>
              <a:chOff x="3586579" y="2627790"/>
              <a:chExt cx="1620460" cy="1047565"/>
            </a:xfrm>
          </p:grpSpPr>
          <p:sp>
            <p:nvSpPr>
              <p:cNvPr id="18" name="Abgerundetes Rechteck 17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1-2</a:t>
                </a:r>
              </a:p>
            </p:txBody>
          </p:sp>
          <p:sp>
            <p:nvSpPr>
              <p:cNvPr id="16" name="Abgerundetes Rechteck 15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1</a:t>
                </a:r>
              </a:p>
            </p:txBody>
          </p:sp>
          <p:sp>
            <p:nvSpPr>
              <p:cNvPr id="17" name="Abgerundetes Rechteck 16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2</a:t>
                </a: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5295814" y="2627790"/>
              <a:ext cx="1620460" cy="1047565"/>
              <a:chOff x="3586579" y="2627790"/>
              <a:chExt cx="1620460" cy="1047565"/>
            </a:xfrm>
          </p:grpSpPr>
          <p:sp>
            <p:nvSpPr>
              <p:cNvPr id="23" name="Abgerundetes Rechteck 22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3-4</a:t>
                </a:r>
              </a:p>
            </p:txBody>
          </p:sp>
          <p:sp>
            <p:nvSpPr>
              <p:cNvPr id="24" name="Abgerundetes Rechteck 23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3</a:t>
                </a:r>
              </a:p>
            </p:txBody>
          </p:sp>
          <p:sp>
            <p:nvSpPr>
              <p:cNvPr id="25" name="Abgerundetes Rechteck 24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4</a:t>
                </a:r>
              </a:p>
            </p:txBody>
          </p:sp>
        </p:grpSp>
        <p:grpSp>
          <p:nvGrpSpPr>
            <p:cNvPr id="26" name="Gruppieren 25"/>
            <p:cNvGrpSpPr/>
            <p:nvPr/>
          </p:nvGrpSpPr>
          <p:grpSpPr>
            <a:xfrm>
              <a:off x="7005049" y="2627790"/>
              <a:ext cx="1620460" cy="1047565"/>
              <a:chOff x="3586579" y="2627790"/>
              <a:chExt cx="1620460" cy="1047565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586579" y="2627790"/>
                <a:ext cx="1620460" cy="1047565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5-6</a:t>
                </a:r>
              </a:p>
            </p:txBody>
          </p:sp>
          <p:sp>
            <p:nvSpPr>
              <p:cNvPr id="28" name="Abgerundetes Rechteck 27"/>
              <p:cNvSpPr/>
              <p:nvPr/>
            </p:nvSpPr>
            <p:spPr>
              <a:xfrm>
                <a:off x="3675355" y="2716567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5</a:t>
                </a:r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3675354" y="3042706"/>
                <a:ext cx="1438183" cy="3107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Strata</a:t>
                </a:r>
                <a:r>
                  <a:rPr lang="de-DE" dirty="0"/>
                  <a:t> 6</a:t>
                </a:r>
              </a:p>
            </p:txBody>
          </p:sp>
        </p:grpSp>
      </p:grpSp>
      <p:grpSp>
        <p:nvGrpSpPr>
          <p:cNvPr id="41" name="Gruppieren 40"/>
          <p:cNvGrpSpPr/>
          <p:nvPr/>
        </p:nvGrpSpPr>
        <p:grpSpPr>
          <a:xfrm>
            <a:off x="2712328" y="3169328"/>
            <a:ext cx="5419618" cy="1822802"/>
            <a:chOff x="2712328" y="3169328"/>
            <a:chExt cx="5419618" cy="1822802"/>
          </a:xfrm>
        </p:grpSpPr>
        <p:sp>
          <p:nvSpPr>
            <p:cNvPr id="32" name="Wolke 31"/>
            <p:cNvSpPr/>
            <p:nvPr/>
          </p:nvSpPr>
          <p:spPr>
            <a:xfrm>
              <a:off x="2712328" y="3169328"/>
              <a:ext cx="5419618" cy="1822802"/>
            </a:xfrm>
            <a:prstGeom prst="clou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/>
            <p:cNvSpPr/>
            <p:nvPr/>
          </p:nvSpPr>
          <p:spPr>
            <a:xfrm>
              <a:off x="3684233" y="3551068"/>
              <a:ext cx="737330" cy="7557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684807" y="3434973"/>
              <a:ext cx="737330" cy="5456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443346" y="4008451"/>
              <a:ext cx="878890" cy="3881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/>
            <p:cNvSpPr/>
            <p:nvPr/>
          </p:nvSpPr>
          <p:spPr>
            <a:xfrm>
              <a:off x="5815111" y="3378188"/>
              <a:ext cx="543030" cy="452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495226" y="3405253"/>
              <a:ext cx="773754" cy="648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/>
            <p:cNvSpPr/>
            <p:nvPr/>
          </p:nvSpPr>
          <p:spPr>
            <a:xfrm>
              <a:off x="6192681" y="4142300"/>
              <a:ext cx="737330" cy="4015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300454" y="4127848"/>
              <a:ext cx="737330" cy="75571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Lupe, Suche, Suchleiste, Finden, Icon, Symbol, G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53" y="3056393"/>
            <a:ext cx="997347" cy="9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was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our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methodology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798788213"/>
              </p:ext>
            </p:extLst>
          </p:nvPr>
        </p:nvGraphicFramePr>
        <p:xfrm>
          <a:off x="549897" y="883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Nach oben gekrümmter Pfeil 7"/>
          <p:cNvSpPr/>
          <p:nvPr/>
        </p:nvSpPr>
        <p:spPr>
          <a:xfrm rot="16200000">
            <a:off x="6006816" y="1561921"/>
            <a:ext cx="3638749" cy="2059620"/>
          </a:xfrm>
          <a:prstGeom prst="curvedUpArrow">
            <a:avLst>
              <a:gd name="adj1" fmla="val 19060"/>
              <a:gd name="adj2" fmla="val 465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Dig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Can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see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something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56397D9-1B8C-410F-B9C0-06C7ADCE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8" b="3666"/>
          <a:stretch/>
        </p:blipFill>
        <p:spPr>
          <a:xfrm>
            <a:off x="593103" y="1290837"/>
            <a:ext cx="3569323" cy="297656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EDE3325-1F4A-4498-AE01-B1A14C953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2" r="-1"/>
          <a:stretch/>
        </p:blipFill>
        <p:spPr>
          <a:xfrm>
            <a:off x="4572000" y="1176337"/>
            <a:ext cx="3978897" cy="33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What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have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done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2" y="959999"/>
            <a:ext cx="8567998" cy="273997"/>
          </a:xfrm>
        </p:spPr>
        <p:txBody>
          <a:bodyPr/>
          <a:lstStyle/>
          <a:p>
            <a:pPr algn="ctr"/>
            <a:r>
              <a:rPr lang="de-DE" dirty="0" err="1"/>
              <a:t>Testdata</a:t>
            </a:r>
            <a:r>
              <a:rPr lang="de-DE" dirty="0"/>
              <a:t>-Generator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# </a:t>
            </a:r>
            <a:fld id="{643B6938-699C-734A-AADA-439B90F52D3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881507677"/>
              </p:ext>
            </p:extLst>
          </p:nvPr>
        </p:nvGraphicFramePr>
        <p:xfrm>
          <a:off x="274217" y="2192783"/>
          <a:ext cx="3800633" cy="234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Diagramm 15"/>
              <p:cNvGraphicFramePr/>
              <p:nvPr>
                <p:extLst>
                  <p:ext uri="{D42A27DB-BD31-4B8C-83A1-F6EECF244321}">
                    <p14:modId xmlns:p14="http://schemas.microsoft.com/office/powerpoint/2010/main" val="363534127"/>
                  </p:ext>
                </p:extLst>
              </p:nvPr>
            </p:nvGraphicFramePr>
            <p:xfrm>
              <a:off x="4588234" y="2192783"/>
              <a:ext cx="4115325" cy="22371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Diagramm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8234" y="2192783"/>
                <a:ext cx="4115325" cy="223717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589450" y="1645059"/>
            <a:ext cx="3074324" cy="343539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Resize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99308" y="1645059"/>
            <a:ext cx="2705026" cy="3435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09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 build="p"/>
      <p:bldP spid="18" grpId="0" build="p"/>
    </p:bldLst>
  </p:timing>
</p:sld>
</file>

<file path=ppt/theme/theme1.xml><?xml version="1.0" encoding="utf-8"?>
<a:theme xmlns:a="http://schemas.openxmlformats.org/drawingml/2006/main" name="1_Präsentation_Master_RWTH_Verwaltung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40715_Powerpointvorlage_verwaltung" id="{E6E3156E-61B3-43A8-894B-5CDF8EFEBA85}" vid="{367F704D-7C25-4A66-AD76-86CABAF55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1135</Words>
  <Application>Microsoft Office PowerPoint</Application>
  <PresentationFormat>Bildschirmpräsentation (16:10)</PresentationFormat>
  <Paragraphs>369</Paragraphs>
  <Slides>26</Slides>
  <Notes>23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Droid Sans</vt:lpstr>
      <vt:lpstr>Symbol</vt:lpstr>
      <vt:lpstr>Wingdings</vt:lpstr>
      <vt:lpstr>1_Präsentation_Master_RWTH_Verwaltung</vt:lpstr>
      <vt:lpstr>Are you moving predictably?</vt:lpstr>
      <vt:lpstr>PowerPoint-Präsentation</vt:lpstr>
      <vt:lpstr>PowerPoint-Präsentation</vt:lpstr>
      <vt:lpstr>Problem definition</vt:lpstr>
      <vt:lpstr>Available Data – What does it look like?</vt:lpstr>
      <vt:lpstr>Aim of investigation – What should we do?</vt:lpstr>
      <vt:lpstr>Procedure – What was our methodology?</vt:lpstr>
      <vt:lpstr>Dig in data – Can we see something?</vt:lpstr>
      <vt:lpstr>Procedure – What have we done?</vt:lpstr>
      <vt:lpstr>Encountered Problem</vt:lpstr>
      <vt:lpstr>Encountered Problem</vt:lpstr>
      <vt:lpstr>Procedure – What have we done?</vt:lpstr>
      <vt:lpstr>Rapidminer</vt:lpstr>
      <vt:lpstr>Rapidminer</vt:lpstr>
      <vt:lpstr>Rapidminer</vt:lpstr>
      <vt:lpstr>Gower Distance</vt:lpstr>
      <vt:lpstr>Mixed Euclidean Distance (MED)</vt:lpstr>
      <vt:lpstr>Rapidminer</vt:lpstr>
      <vt:lpstr>Rapidminer</vt:lpstr>
      <vt:lpstr>Rapidminer</vt:lpstr>
      <vt:lpstr>Rapidminer</vt:lpstr>
      <vt:lpstr>Neural Net</vt:lpstr>
      <vt:lpstr>Neural Net</vt:lpstr>
      <vt:lpstr>Result</vt:lpstr>
      <vt:lpstr>Result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Albert-László Barabási</dc:creator>
  <cp:lastModifiedBy>Timo Bergerbusch</cp:lastModifiedBy>
  <cp:revision>658</cp:revision>
  <cp:lastPrinted>2011-01-10T20:23:27Z</cp:lastPrinted>
  <dcterms:created xsi:type="dcterms:W3CDTF">2013-06-03T05:58:59Z</dcterms:created>
  <dcterms:modified xsi:type="dcterms:W3CDTF">2018-07-09T07:59:31Z</dcterms:modified>
</cp:coreProperties>
</file>